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35"/>
  </p:notesMasterIdLst>
  <p:handoutMasterIdLst>
    <p:handoutMasterId r:id="rId36"/>
  </p:handoutMasterIdLst>
  <p:sldIdLst>
    <p:sldId id="412" r:id="rId3"/>
    <p:sldId id="366" r:id="rId4"/>
    <p:sldId id="367" r:id="rId5"/>
    <p:sldId id="447" r:id="rId6"/>
    <p:sldId id="375" r:id="rId7"/>
    <p:sldId id="440" r:id="rId8"/>
    <p:sldId id="441" r:id="rId9"/>
    <p:sldId id="368" r:id="rId10"/>
    <p:sldId id="382" r:id="rId11"/>
    <p:sldId id="395" r:id="rId12"/>
    <p:sldId id="397" r:id="rId13"/>
    <p:sldId id="398" r:id="rId14"/>
    <p:sldId id="396" r:id="rId15"/>
    <p:sldId id="370" r:id="rId16"/>
    <p:sldId id="390" r:id="rId17"/>
    <p:sldId id="431" r:id="rId18"/>
    <p:sldId id="427" r:id="rId19"/>
    <p:sldId id="432" r:id="rId20"/>
    <p:sldId id="429" r:id="rId21"/>
    <p:sldId id="430" r:id="rId22"/>
    <p:sldId id="433" r:id="rId23"/>
    <p:sldId id="434" r:id="rId24"/>
    <p:sldId id="435" r:id="rId25"/>
    <p:sldId id="442" r:id="rId26"/>
    <p:sldId id="413" r:id="rId27"/>
    <p:sldId id="415" r:id="rId28"/>
    <p:sldId id="419" r:id="rId29"/>
    <p:sldId id="420" r:id="rId30"/>
    <p:sldId id="443" r:id="rId31"/>
    <p:sldId id="446" r:id="rId32"/>
    <p:sldId id="445" r:id="rId33"/>
    <p:sldId id="28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清泉" initials="陈清泉" lastIdx="3" clrIdx="0">
    <p:extLst>
      <p:ext uri="{19B8F6BF-5375-455C-9EA6-DF929625EA0E}">
        <p15:presenceInfo xmlns:p15="http://schemas.microsoft.com/office/powerpoint/2012/main" userId="ffaf01e6030882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62A2"/>
    <a:srgbClr val="D93725"/>
    <a:srgbClr val="178BDD"/>
    <a:srgbClr val="0174AB"/>
    <a:srgbClr val="67A400"/>
    <a:srgbClr val="FFA900"/>
    <a:srgbClr val="C01B26"/>
    <a:srgbClr val="AE2D2E"/>
    <a:srgbClr val="166AAC"/>
    <a:srgbClr val="B0C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2" autoAdjust="0"/>
    <p:restoredTop sz="92118" autoAdjust="0"/>
  </p:normalViewPr>
  <p:slideViewPr>
    <p:cSldViewPr snapToGrid="0" snapToObjects="1">
      <p:cViewPr varScale="1">
        <p:scale>
          <a:sx n="80" d="100"/>
          <a:sy n="80" d="100"/>
        </p:scale>
        <p:origin x="778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6"/>
    </p:cViewPr>
  </p:sorterViewPr>
  <p:notesViewPr>
    <p:cSldViewPr snapToGrid="0" snapToObjects="1">
      <p:cViewPr varScale="1">
        <p:scale>
          <a:sx n="61" d="100"/>
          <a:sy n="61" d="100"/>
        </p:scale>
        <p:origin x="2514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14T10:44:07.843" idx="3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F896-BC00-0C49-A063-9A8504D06184}" type="datetimeFigureOut">
              <a:rPr lang="en-US" smtClean="0"/>
              <a:pPr/>
              <a:t>7/15/2016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72A8D-A52B-D243-9DC1-9B09645EA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28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B575E-E41D-0E4F-8409-4872A8B6D11A}" type="datetimeFigureOut">
              <a:rPr lang="en-US" smtClean="0"/>
              <a:pPr/>
              <a:t>7/15/2016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EB4A3-AC78-EA44-B0C2-42B2569E2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3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EB4A3-AC78-EA44-B0C2-42B2569E278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7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EB4A3-AC78-EA44-B0C2-42B2569E278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4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EB4A3-AC78-EA44-B0C2-42B2569E278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92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EB4A3-AC78-EA44-B0C2-42B2569E278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56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随着科技不断发展，移动互联的意识已经深入人心。</a:t>
            </a:r>
            <a:endParaRPr lang="en-US" altLang="zh-CN" dirty="0" smtClean="0"/>
          </a:p>
          <a:p>
            <a:r>
              <a:rPr lang="en-US" altLang="zh-CN" dirty="0" smtClean="0"/>
              <a:t>Testin</a:t>
            </a:r>
            <a:r>
              <a:rPr lang="zh-CN" altLang="en-US" dirty="0" smtClean="0"/>
              <a:t>作为整个测试行业的先驱，不断地寻求创新，改革，探索一条符合移动互联网的自动化测试之路。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那么对于我们</a:t>
            </a:r>
            <a:r>
              <a:rPr lang="en-US" altLang="zh-CN" dirty="0" smtClean="0"/>
              <a:t>Testin</a:t>
            </a:r>
            <a:r>
              <a:rPr lang="zh-CN" altLang="en-US" dirty="0" smtClean="0"/>
              <a:t>的创新实验室来说，创新</a:t>
            </a:r>
            <a:r>
              <a:rPr lang="zh-CN" altLang="en-US" baseline="0" dirty="0" smtClean="0"/>
              <a:t> 是我们的动力，分享 是我们的态度，测试 是我们的责任。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所以，测试，就找</a:t>
            </a:r>
            <a:r>
              <a:rPr lang="en-US" altLang="zh-CN" baseline="0" dirty="0" err="1" smtClean="0"/>
              <a:t>Testin</a:t>
            </a:r>
            <a:r>
              <a:rPr lang="en-US" altLang="zh-CN" baseline="0" dirty="0" smtClean="0"/>
              <a:t>!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EB4A3-AC78-EA44-B0C2-42B2569E278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2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qianse bg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qianse bg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8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6361193"/>
            <a:ext cx="12192000" cy="496807"/>
          </a:xfrm>
          <a:prstGeom prst="rect">
            <a:avLst/>
          </a:prstGeom>
          <a:solidFill>
            <a:srgbClr val="178BD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101502"/>
            <a:ext cx="11697256" cy="496254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1662A2"/>
                </a:solidFill>
              </a:defRPr>
            </a:lvl1pPr>
          </a:lstStyle>
          <a:p>
            <a:r>
              <a:rPr lang="zh-CN" altLang="en-US" dirty="0"/>
              <a:t>单击添加标题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4867" y="825643"/>
            <a:ext cx="11697256" cy="541566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1261A4"/>
                </a:solidFill>
              </a:defRPr>
            </a:lvl1pPr>
            <a:lvl3pPr>
              <a:defRPr>
                <a:solidFill>
                  <a:srgbClr val="444655"/>
                </a:solidFill>
              </a:defRPr>
            </a:lvl3pPr>
          </a:lstStyle>
          <a:p>
            <a:pPr lvl="0"/>
            <a:r>
              <a:rPr lang="zh-CN" altLang="en-US" dirty="0"/>
              <a:t>单击添加内容</a:t>
            </a:r>
            <a:endParaRPr lang="en-US" dirty="0"/>
          </a:p>
          <a:p>
            <a:pPr lvl="1"/>
            <a:r>
              <a:rPr lang="zh-CN" altLang="en-US" dirty="0"/>
              <a:t>第二层</a:t>
            </a:r>
            <a:endParaRPr lang="en-US" dirty="0"/>
          </a:p>
          <a:p>
            <a:pPr lvl="2"/>
            <a:r>
              <a:rPr lang="zh-CN" altLang="en-US" dirty="0"/>
              <a:t>第三层</a:t>
            </a:r>
            <a:endParaRPr lang="en-US" dirty="0"/>
          </a:p>
          <a:p>
            <a:pPr lvl="3"/>
            <a:r>
              <a:rPr lang="zh-CN" altLang="en-US" dirty="0"/>
              <a:t>第四层</a:t>
            </a:r>
            <a:endParaRPr lang="en-US" dirty="0"/>
          </a:p>
          <a:p>
            <a:pPr lvl="4"/>
            <a:r>
              <a:rPr lang="zh-CN" altLang="en-US" dirty="0"/>
              <a:t>第五层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3" name="图片 12" descr="未标题-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195" y="6504706"/>
            <a:ext cx="767928" cy="210312"/>
          </a:xfrm>
          <a:prstGeom prst="rect">
            <a:avLst/>
          </a:prstGeom>
        </p:spPr>
      </p:pic>
      <p:sp>
        <p:nvSpPr>
          <p:cNvPr id="14" name="Shape 129"/>
          <p:cNvSpPr/>
          <p:nvPr userDrawn="1"/>
        </p:nvSpPr>
        <p:spPr>
          <a:xfrm>
            <a:off x="159897" y="670136"/>
            <a:ext cx="11802226" cy="0"/>
          </a:xfrm>
          <a:prstGeom prst="line">
            <a:avLst/>
          </a:prstGeom>
          <a:ln w="25400">
            <a:solidFill>
              <a:srgbClr val="000000">
                <a:alpha val="1467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hape 127"/>
          <p:cNvSpPr/>
          <p:nvPr userDrawn="1"/>
        </p:nvSpPr>
        <p:spPr>
          <a:xfrm>
            <a:off x="312367" y="154380"/>
            <a:ext cx="94551" cy="360250"/>
          </a:xfrm>
          <a:prstGeom prst="rect">
            <a:avLst/>
          </a:prstGeom>
          <a:solidFill>
            <a:srgbClr val="178B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29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168750"/>
            <a:ext cx="12192001" cy="187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9459" y="1410166"/>
            <a:ext cx="5501251" cy="47159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单击添加内容</a:t>
            </a:r>
            <a:endParaRPr lang="en-US" dirty="0"/>
          </a:p>
          <a:p>
            <a:pPr lvl="1"/>
            <a:r>
              <a:rPr lang="zh-CN" altLang="en-US" dirty="0"/>
              <a:t>第二层</a:t>
            </a:r>
            <a:endParaRPr lang="en-US" dirty="0"/>
          </a:p>
          <a:p>
            <a:pPr lvl="2"/>
            <a:r>
              <a:rPr lang="zh-CN" altLang="en-US" dirty="0"/>
              <a:t>第三层</a:t>
            </a:r>
            <a:endParaRPr lang="en-US" dirty="0"/>
          </a:p>
          <a:p>
            <a:pPr lvl="3"/>
            <a:r>
              <a:rPr lang="zh-CN" altLang="en-US" dirty="0"/>
              <a:t>第四层</a:t>
            </a:r>
            <a:endParaRPr lang="en-US" dirty="0"/>
          </a:p>
          <a:p>
            <a:pPr lvl="4"/>
            <a:r>
              <a:rPr lang="zh-CN" altLang="en-US" dirty="0"/>
              <a:t>第五层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71291" y="1410166"/>
            <a:ext cx="5511376" cy="47159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单击添加内容</a:t>
            </a:r>
            <a:endParaRPr lang="en-US" dirty="0"/>
          </a:p>
          <a:p>
            <a:pPr lvl="1"/>
            <a:r>
              <a:rPr lang="zh-CN" altLang="en-US" dirty="0"/>
              <a:t>第二层</a:t>
            </a:r>
            <a:endParaRPr lang="en-US" dirty="0"/>
          </a:p>
          <a:p>
            <a:pPr lvl="2"/>
            <a:r>
              <a:rPr lang="zh-CN" altLang="en-US" dirty="0"/>
              <a:t>第三层</a:t>
            </a:r>
            <a:endParaRPr lang="en-US" dirty="0"/>
          </a:p>
          <a:p>
            <a:pPr lvl="3"/>
            <a:r>
              <a:rPr lang="zh-CN" altLang="en-US" dirty="0"/>
              <a:t>第四层</a:t>
            </a:r>
            <a:endParaRPr lang="en-US" dirty="0"/>
          </a:p>
          <a:p>
            <a:pPr lvl="4"/>
            <a:r>
              <a:rPr lang="zh-CN" altLang="en-US" dirty="0"/>
              <a:t>第五层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101502"/>
            <a:ext cx="11697256" cy="496254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1662A2"/>
                </a:solidFill>
              </a:defRPr>
            </a:lvl1pPr>
          </a:lstStyle>
          <a:p>
            <a:r>
              <a:rPr lang="zh-CN" altLang="en-US" dirty="0"/>
              <a:t>单击添加标题</a:t>
            </a:r>
            <a:endParaRPr lang="en-US" dirty="0"/>
          </a:p>
        </p:txBody>
      </p:sp>
      <p:sp>
        <p:nvSpPr>
          <p:cNvPr id="18" name="Shape 129"/>
          <p:cNvSpPr/>
          <p:nvPr userDrawn="1"/>
        </p:nvSpPr>
        <p:spPr>
          <a:xfrm>
            <a:off x="159897" y="670136"/>
            <a:ext cx="11802226" cy="0"/>
          </a:xfrm>
          <a:prstGeom prst="line">
            <a:avLst/>
          </a:prstGeom>
          <a:ln w="25400">
            <a:solidFill>
              <a:srgbClr val="000000">
                <a:alpha val="1467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Shape 127"/>
          <p:cNvSpPr/>
          <p:nvPr userDrawn="1"/>
        </p:nvSpPr>
        <p:spPr>
          <a:xfrm>
            <a:off x="312367" y="154380"/>
            <a:ext cx="94551" cy="360250"/>
          </a:xfrm>
          <a:prstGeom prst="rect">
            <a:avLst/>
          </a:prstGeom>
          <a:solidFill>
            <a:srgbClr val="178B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37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101502"/>
            <a:ext cx="11697256" cy="496254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1662A2"/>
                </a:solidFill>
              </a:defRPr>
            </a:lvl1pPr>
          </a:lstStyle>
          <a:p>
            <a:r>
              <a:rPr lang="zh-CN" altLang="en-US" dirty="0"/>
              <a:t>单击添加标题</a:t>
            </a:r>
            <a:endParaRPr lang="en-US" dirty="0"/>
          </a:p>
        </p:txBody>
      </p:sp>
      <p:sp>
        <p:nvSpPr>
          <p:cNvPr id="14" name="Shape 129"/>
          <p:cNvSpPr/>
          <p:nvPr userDrawn="1"/>
        </p:nvSpPr>
        <p:spPr>
          <a:xfrm>
            <a:off x="159897" y="670136"/>
            <a:ext cx="11802226" cy="0"/>
          </a:xfrm>
          <a:prstGeom prst="line">
            <a:avLst/>
          </a:prstGeom>
          <a:ln w="25400">
            <a:solidFill>
              <a:srgbClr val="000000">
                <a:alpha val="1467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hape 127"/>
          <p:cNvSpPr/>
          <p:nvPr userDrawn="1"/>
        </p:nvSpPr>
        <p:spPr>
          <a:xfrm>
            <a:off x="312367" y="154380"/>
            <a:ext cx="94551" cy="360250"/>
          </a:xfrm>
          <a:prstGeom prst="rect">
            <a:avLst/>
          </a:prstGeom>
          <a:solidFill>
            <a:srgbClr val="178B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4867" y="825643"/>
            <a:ext cx="11697256" cy="541566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1261A4"/>
                </a:solidFill>
              </a:defRPr>
            </a:lvl1pPr>
            <a:lvl3pPr>
              <a:defRPr>
                <a:solidFill>
                  <a:srgbClr val="444655"/>
                </a:solidFill>
              </a:defRPr>
            </a:lvl3pPr>
          </a:lstStyle>
          <a:p>
            <a:pPr lvl="0"/>
            <a:r>
              <a:rPr lang="zh-CN" altLang="en-US" dirty="0"/>
              <a:t>单击添加内容</a:t>
            </a:r>
            <a:endParaRPr lang="en-US" dirty="0"/>
          </a:p>
          <a:p>
            <a:pPr lvl="1"/>
            <a:r>
              <a:rPr lang="zh-CN" altLang="en-US" dirty="0"/>
              <a:t>第二层</a:t>
            </a:r>
            <a:endParaRPr lang="en-US" dirty="0"/>
          </a:p>
          <a:p>
            <a:pPr lvl="2"/>
            <a:r>
              <a:rPr lang="zh-CN" altLang="en-US" dirty="0"/>
              <a:t>第三层</a:t>
            </a:r>
            <a:endParaRPr lang="en-US" dirty="0"/>
          </a:p>
          <a:p>
            <a:pPr lvl="3"/>
            <a:r>
              <a:rPr lang="zh-CN" altLang="en-US" dirty="0"/>
              <a:t>第四层</a:t>
            </a:r>
            <a:endParaRPr lang="en-US" dirty="0"/>
          </a:p>
          <a:p>
            <a:pPr lvl="4"/>
            <a:r>
              <a:rPr lang="zh-CN" altLang="en-US" dirty="0"/>
              <a:t>第五层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5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101502"/>
            <a:ext cx="11697256" cy="496254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1662A2"/>
                </a:solidFill>
              </a:defRPr>
            </a:lvl1pPr>
          </a:lstStyle>
          <a:p>
            <a:r>
              <a:rPr lang="zh-CN" altLang="en-US" dirty="0"/>
              <a:t>单击添加标题</a:t>
            </a:r>
            <a:endParaRPr lang="en-US" dirty="0"/>
          </a:p>
        </p:txBody>
      </p:sp>
      <p:sp>
        <p:nvSpPr>
          <p:cNvPr id="14" name="Shape 129"/>
          <p:cNvSpPr/>
          <p:nvPr userDrawn="1"/>
        </p:nvSpPr>
        <p:spPr>
          <a:xfrm>
            <a:off x="159897" y="670136"/>
            <a:ext cx="11802226" cy="0"/>
          </a:xfrm>
          <a:prstGeom prst="line">
            <a:avLst/>
          </a:prstGeom>
          <a:ln w="25400">
            <a:solidFill>
              <a:srgbClr val="000000">
                <a:alpha val="1467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hape 127"/>
          <p:cNvSpPr/>
          <p:nvPr userDrawn="1"/>
        </p:nvSpPr>
        <p:spPr>
          <a:xfrm>
            <a:off x="312367" y="154380"/>
            <a:ext cx="94551" cy="360250"/>
          </a:xfrm>
          <a:prstGeom prst="rect">
            <a:avLst/>
          </a:prstGeom>
          <a:solidFill>
            <a:srgbClr val="178B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4867" y="825643"/>
            <a:ext cx="11697256" cy="541566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1261A4"/>
                </a:solidFill>
              </a:defRPr>
            </a:lvl1pPr>
            <a:lvl3pPr>
              <a:defRPr>
                <a:solidFill>
                  <a:srgbClr val="444655"/>
                </a:solidFill>
              </a:defRPr>
            </a:lvl3pPr>
          </a:lstStyle>
          <a:p>
            <a:pPr lvl="0"/>
            <a:r>
              <a:rPr lang="zh-CN" altLang="en-US" dirty="0"/>
              <a:t>单击添加内容</a:t>
            </a:r>
            <a:endParaRPr lang="en-US" dirty="0"/>
          </a:p>
          <a:p>
            <a:pPr lvl="1"/>
            <a:r>
              <a:rPr lang="zh-CN" altLang="en-US" dirty="0"/>
              <a:t>第二层</a:t>
            </a:r>
            <a:endParaRPr lang="en-US" dirty="0"/>
          </a:p>
          <a:p>
            <a:pPr lvl="2"/>
            <a:r>
              <a:rPr lang="zh-CN" altLang="en-US" dirty="0"/>
              <a:t>第三层</a:t>
            </a:r>
            <a:endParaRPr lang="en-US" dirty="0"/>
          </a:p>
          <a:p>
            <a:pPr lvl="3"/>
            <a:r>
              <a:rPr lang="zh-CN" altLang="en-US" dirty="0"/>
              <a:t>第四层</a:t>
            </a:r>
            <a:endParaRPr lang="en-US" dirty="0"/>
          </a:p>
          <a:p>
            <a:pPr lvl="4"/>
            <a:r>
              <a:rPr lang="zh-CN" altLang="en-US" dirty="0"/>
              <a:t>第五层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6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Testin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3077308"/>
            <a:ext cx="9458456" cy="6594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单击添加副标题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963084" y="3848547"/>
            <a:ext cx="9458456" cy="1362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>
                <a:solidFill>
                  <a:srgbClr val="00428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639F"/>
                </a:solidFill>
                <a:effectLst/>
                <a:uLnTx/>
                <a:uFillTx/>
                <a:latin typeface="Microsoft YaHei"/>
                <a:ea typeface="Microsoft YaHei"/>
              </a:rPr>
              <a:t>单击添加标题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F639F"/>
              </a:solidFill>
              <a:effectLst/>
              <a:uLnTx/>
              <a:uFillTx/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574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Testin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258729" y="2411997"/>
            <a:ext cx="7810188" cy="19133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004281"/>
                </a:solidFill>
                <a:latin typeface="微软雅黑"/>
                <a:ea typeface="微软雅黑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368A8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单击添加标题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368A8"/>
              </a:solidFill>
              <a:effectLst/>
              <a:uLnTx/>
              <a:uFillTx/>
              <a:latin typeface="微软雅黑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51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Testin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301262" y="684797"/>
            <a:ext cx="7810188" cy="19133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004281"/>
                </a:solidFill>
                <a:latin typeface="微软雅黑"/>
                <a:ea typeface="微软雅黑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168A9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单击添加标题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168A9"/>
              </a:solidFill>
              <a:effectLst/>
              <a:uLnTx/>
              <a:uFillTx/>
              <a:latin typeface="微软雅黑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43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969470" y="3987210"/>
            <a:ext cx="7619999" cy="66450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ctr">
              <a:defRPr sz="2800" baseline="0">
                <a:solidFill>
                  <a:srgbClr val="444655"/>
                </a:solidFill>
                <a:latin typeface="Arial"/>
                <a:cs typeface="Arial"/>
              </a:defRPr>
            </a:lvl1pPr>
          </a:lstStyle>
          <a:p>
            <a:r>
              <a:rPr lang="zh-CN" altLang="en-US" dirty="0"/>
              <a:t>单击添加结束语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729" y="142875"/>
            <a:ext cx="2286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3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6361193"/>
            <a:ext cx="12192000" cy="496807"/>
          </a:xfrm>
          <a:prstGeom prst="rect">
            <a:avLst/>
          </a:prstGeom>
          <a:solidFill>
            <a:srgbClr val="178BD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101502"/>
            <a:ext cx="11697256" cy="496254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1662A2"/>
                </a:solidFill>
              </a:defRPr>
            </a:lvl1pPr>
          </a:lstStyle>
          <a:p>
            <a:r>
              <a:rPr lang="zh-CN" altLang="en-US" dirty="0" smtClean="0"/>
              <a:t>单击添加标题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4867" y="825643"/>
            <a:ext cx="11697256" cy="541566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1261A4"/>
                </a:solidFill>
              </a:defRPr>
            </a:lvl1pPr>
            <a:lvl3pPr>
              <a:defRPr>
                <a:solidFill>
                  <a:srgbClr val="444655"/>
                </a:solidFill>
              </a:defRPr>
            </a:lvl3pPr>
          </a:lstStyle>
          <a:p>
            <a:pPr lvl="0"/>
            <a:r>
              <a:rPr lang="zh-CN" altLang="en-US" dirty="0" smtClean="0"/>
              <a:t>单击添加内容</a:t>
            </a:r>
            <a:endParaRPr lang="en-US" dirty="0" smtClean="0"/>
          </a:p>
          <a:p>
            <a:pPr lvl="1"/>
            <a:r>
              <a:rPr lang="zh-CN" altLang="en-US" dirty="0" smtClean="0"/>
              <a:t>第二层</a:t>
            </a:r>
            <a:endParaRPr lang="en-US" dirty="0" smtClean="0"/>
          </a:p>
          <a:p>
            <a:pPr lvl="2"/>
            <a:r>
              <a:rPr lang="zh-CN" altLang="en-US" dirty="0" smtClean="0"/>
              <a:t>第三层</a:t>
            </a:r>
            <a:endParaRPr lang="en-US" dirty="0" smtClean="0"/>
          </a:p>
          <a:p>
            <a:pPr lvl="3"/>
            <a:r>
              <a:rPr lang="zh-CN" altLang="en-US" dirty="0" smtClean="0"/>
              <a:t>第四层</a:t>
            </a:r>
            <a:endParaRPr lang="en-US" dirty="0" smtClean="0"/>
          </a:p>
          <a:p>
            <a:pPr lvl="4"/>
            <a:r>
              <a:rPr lang="zh-CN" altLang="en-US" dirty="0" smtClean="0"/>
              <a:t>第五层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13" name="图片 12" descr="未标题-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195" y="6504706"/>
            <a:ext cx="767928" cy="210312"/>
          </a:xfrm>
          <a:prstGeom prst="rect">
            <a:avLst/>
          </a:prstGeom>
        </p:spPr>
      </p:pic>
      <p:sp>
        <p:nvSpPr>
          <p:cNvPr id="14" name="Shape 129"/>
          <p:cNvSpPr/>
          <p:nvPr userDrawn="1"/>
        </p:nvSpPr>
        <p:spPr>
          <a:xfrm>
            <a:off x="159897" y="670136"/>
            <a:ext cx="11802226" cy="0"/>
          </a:xfrm>
          <a:prstGeom prst="line">
            <a:avLst/>
          </a:prstGeom>
          <a:ln w="25400">
            <a:solidFill>
              <a:srgbClr val="000000">
                <a:alpha val="1467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400"/>
            </a:pPr>
            <a:endParaRPr/>
          </a:p>
        </p:txBody>
      </p:sp>
      <p:sp>
        <p:nvSpPr>
          <p:cNvPr id="15" name="Shape 127"/>
          <p:cNvSpPr/>
          <p:nvPr userDrawn="1"/>
        </p:nvSpPr>
        <p:spPr>
          <a:xfrm>
            <a:off x="312367" y="154380"/>
            <a:ext cx="94551" cy="360250"/>
          </a:xfrm>
          <a:prstGeom prst="rect">
            <a:avLst/>
          </a:prstGeom>
          <a:solidFill>
            <a:srgbClr val="178B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40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168750"/>
            <a:ext cx="12192001" cy="187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9459" y="1410166"/>
            <a:ext cx="5501251" cy="47159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 smtClean="0"/>
              <a:t>单击添加内容</a:t>
            </a:r>
            <a:endParaRPr lang="en-US" dirty="0" smtClean="0"/>
          </a:p>
          <a:p>
            <a:pPr lvl="1"/>
            <a:r>
              <a:rPr lang="zh-CN" altLang="en-US" dirty="0" smtClean="0"/>
              <a:t>第二层</a:t>
            </a:r>
            <a:endParaRPr lang="en-US" dirty="0" smtClean="0"/>
          </a:p>
          <a:p>
            <a:pPr lvl="2"/>
            <a:r>
              <a:rPr lang="zh-CN" altLang="en-US" dirty="0" smtClean="0"/>
              <a:t>第三层</a:t>
            </a:r>
            <a:endParaRPr lang="en-US" dirty="0" smtClean="0"/>
          </a:p>
          <a:p>
            <a:pPr lvl="3"/>
            <a:r>
              <a:rPr lang="zh-CN" altLang="en-US" dirty="0" smtClean="0"/>
              <a:t>第四层</a:t>
            </a:r>
            <a:endParaRPr lang="en-US" dirty="0" smtClean="0"/>
          </a:p>
          <a:p>
            <a:pPr lvl="4"/>
            <a:r>
              <a:rPr lang="zh-CN" altLang="en-US" dirty="0" smtClean="0"/>
              <a:t>第五层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71291" y="1410166"/>
            <a:ext cx="5511376" cy="47159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 smtClean="0"/>
              <a:t>单击添加内容</a:t>
            </a:r>
            <a:endParaRPr lang="en-US" dirty="0" smtClean="0"/>
          </a:p>
          <a:p>
            <a:pPr lvl="1"/>
            <a:r>
              <a:rPr lang="zh-CN" altLang="en-US" dirty="0" smtClean="0"/>
              <a:t>第二层</a:t>
            </a:r>
            <a:endParaRPr lang="en-US" dirty="0" smtClean="0"/>
          </a:p>
          <a:p>
            <a:pPr lvl="2"/>
            <a:r>
              <a:rPr lang="zh-CN" altLang="en-US" dirty="0" smtClean="0"/>
              <a:t>第三层</a:t>
            </a:r>
            <a:endParaRPr lang="en-US" dirty="0" smtClean="0"/>
          </a:p>
          <a:p>
            <a:pPr lvl="3"/>
            <a:r>
              <a:rPr lang="zh-CN" altLang="en-US" dirty="0" smtClean="0"/>
              <a:t>第四层</a:t>
            </a:r>
            <a:endParaRPr lang="en-US" dirty="0" smtClean="0"/>
          </a:p>
          <a:p>
            <a:pPr lvl="4"/>
            <a:r>
              <a:rPr lang="zh-CN" altLang="en-US" dirty="0" smtClean="0"/>
              <a:t>第五层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101502"/>
            <a:ext cx="11697256" cy="496254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1662A2"/>
                </a:solidFill>
              </a:defRPr>
            </a:lvl1pPr>
          </a:lstStyle>
          <a:p>
            <a:r>
              <a:rPr lang="zh-CN" altLang="en-US" dirty="0" smtClean="0"/>
              <a:t>单击添加标题</a:t>
            </a:r>
            <a:endParaRPr lang="en-US" dirty="0"/>
          </a:p>
        </p:txBody>
      </p:sp>
      <p:sp>
        <p:nvSpPr>
          <p:cNvPr id="18" name="Shape 129"/>
          <p:cNvSpPr/>
          <p:nvPr userDrawn="1"/>
        </p:nvSpPr>
        <p:spPr>
          <a:xfrm>
            <a:off x="159897" y="670136"/>
            <a:ext cx="11802226" cy="0"/>
          </a:xfrm>
          <a:prstGeom prst="line">
            <a:avLst/>
          </a:prstGeom>
          <a:ln w="25400">
            <a:solidFill>
              <a:srgbClr val="000000">
                <a:alpha val="1467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400"/>
            </a:pPr>
            <a:endParaRPr/>
          </a:p>
        </p:txBody>
      </p:sp>
      <p:sp>
        <p:nvSpPr>
          <p:cNvPr id="19" name="Shape 127"/>
          <p:cNvSpPr/>
          <p:nvPr userDrawn="1"/>
        </p:nvSpPr>
        <p:spPr>
          <a:xfrm>
            <a:off x="312367" y="154380"/>
            <a:ext cx="94551" cy="360250"/>
          </a:xfrm>
          <a:prstGeom prst="rect">
            <a:avLst/>
          </a:prstGeom>
          <a:solidFill>
            <a:srgbClr val="178B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55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101502"/>
            <a:ext cx="11697256" cy="496254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1662A2"/>
                </a:solidFill>
              </a:defRPr>
            </a:lvl1pPr>
          </a:lstStyle>
          <a:p>
            <a:r>
              <a:rPr lang="zh-CN" altLang="en-US" dirty="0" smtClean="0"/>
              <a:t>单击添加标题</a:t>
            </a:r>
            <a:endParaRPr lang="en-US" dirty="0"/>
          </a:p>
        </p:txBody>
      </p:sp>
      <p:sp>
        <p:nvSpPr>
          <p:cNvPr id="14" name="Shape 129"/>
          <p:cNvSpPr/>
          <p:nvPr userDrawn="1"/>
        </p:nvSpPr>
        <p:spPr>
          <a:xfrm>
            <a:off x="159897" y="670136"/>
            <a:ext cx="11802226" cy="0"/>
          </a:xfrm>
          <a:prstGeom prst="line">
            <a:avLst/>
          </a:prstGeom>
          <a:ln w="25400">
            <a:solidFill>
              <a:srgbClr val="000000">
                <a:alpha val="1467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400"/>
            </a:pPr>
            <a:endParaRPr/>
          </a:p>
        </p:txBody>
      </p:sp>
      <p:sp>
        <p:nvSpPr>
          <p:cNvPr id="15" name="Shape 127"/>
          <p:cNvSpPr/>
          <p:nvPr userDrawn="1"/>
        </p:nvSpPr>
        <p:spPr>
          <a:xfrm>
            <a:off x="312367" y="154380"/>
            <a:ext cx="94551" cy="360250"/>
          </a:xfrm>
          <a:prstGeom prst="rect">
            <a:avLst/>
          </a:prstGeom>
          <a:solidFill>
            <a:srgbClr val="178B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400"/>
            </a:pP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4867" y="825643"/>
            <a:ext cx="11697256" cy="541566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1261A4"/>
                </a:solidFill>
              </a:defRPr>
            </a:lvl1pPr>
            <a:lvl3pPr>
              <a:defRPr>
                <a:solidFill>
                  <a:srgbClr val="444655"/>
                </a:solidFill>
              </a:defRPr>
            </a:lvl3pPr>
          </a:lstStyle>
          <a:p>
            <a:pPr lvl="0"/>
            <a:r>
              <a:rPr lang="zh-CN" altLang="en-US" dirty="0" smtClean="0"/>
              <a:t>单击添加内容</a:t>
            </a:r>
            <a:endParaRPr lang="en-US" dirty="0" smtClean="0"/>
          </a:p>
          <a:p>
            <a:pPr lvl="1"/>
            <a:r>
              <a:rPr lang="zh-CN" altLang="en-US" dirty="0" smtClean="0"/>
              <a:t>第二层</a:t>
            </a:r>
            <a:endParaRPr lang="en-US" dirty="0" smtClean="0"/>
          </a:p>
          <a:p>
            <a:pPr lvl="2"/>
            <a:r>
              <a:rPr lang="zh-CN" altLang="en-US" dirty="0" smtClean="0"/>
              <a:t>第三层</a:t>
            </a:r>
            <a:endParaRPr lang="en-US" dirty="0" smtClean="0"/>
          </a:p>
          <a:p>
            <a:pPr lvl="3"/>
            <a:r>
              <a:rPr lang="zh-CN" altLang="en-US" dirty="0" smtClean="0"/>
              <a:t>第四层</a:t>
            </a:r>
            <a:endParaRPr lang="en-US" dirty="0" smtClean="0"/>
          </a:p>
          <a:p>
            <a:pPr lvl="4"/>
            <a:r>
              <a:rPr lang="zh-CN" altLang="en-US" dirty="0" smtClean="0"/>
              <a:t>第五层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25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0000" y="101502"/>
            <a:ext cx="11697256" cy="496254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1662A2"/>
                </a:solidFill>
              </a:defRPr>
            </a:lvl1pPr>
          </a:lstStyle>
          <a:p>
            <a:r>
              <a:rPr lang="zh-CN" altLang="en-US" dirty="0" smtClean="0"/>
              <a:t>单击添加标题</a:t>
            </a:r>
            <a:endParaRPr lang="en-US" dirty="0"/>
          </a:p>
        </p:txBody>
      </p:sp>
      <p:sp>
        <p:nvSpPr>
          <p:cNvPr id="14" name="Shape 129"/>
          <p:cNvSpPr/>
          <p:nvPr userDrawn="1"/>
        </p:nvSpPr>
        <p:spPr>
          <a:xfrm>
            <a:off x="159897" y="670136"/>
            <a:ext cx="11802226" cy="0"/>
          </a:xfrm>
          <a:prstGeom prst="line">
            <a:avLst/>
          </a:prstGeom>
          <a:ln w="25400">
            <a:solidFill>
              <a:srgbClr val="000000">
                <a:alpha val="1467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400"/>
            </a:pPr>
            <a:endParaRPr/>
          </a:p>
        </p:txBody>
      </p:sp>
      <p:sp>
        <p:nvSpPr>
          <p:cNvPr id="15" name="Shape 127"/>
          <p:cNvSpPr/>
          <p:nvPr userDrawn="1"/>
        </p:nvSpPr>
        <p:spPr>
          <a:xfrm>
            <a:off x="312367" y="154380"/>
            <a:ext cx="94551" cy="360250"/>
          </a:xfrm>
          <a:prstGeom prst="rect">
            <a:avLst/>
          </a:prstGeom>
          <a:solidFill>
            <a:srgbClr val="178B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400"/>
            </a:pP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4867" y="825643"/>
            <a:ext cx="11697256" cy="541566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1261A4"/>
                </a:solidFill>
              </a:defRPr>
            </a:lvl1pPr>
            <a:lvl3pPr>
              <a:defRPr>
                <a:solidFill>
                  <a:srgbClr val="444655"/>
                </a:solidFill>
              </a:defRPr>
            </a:lvl3pPr>
          </a:lstStyle>
          <a:p>
            <a:pPr lvl="0"/>
            <a:r>
              <a:rPr lang="zh-CN" altLang="en-US" dirty="0" smtClean="0"/>
              <a:t>单击添加内容</a:t>
            </a:r>
            <a:endParaRPr lang="en-US" dirty="0" smtClean="0"/>
          </a:p>
          <a:p>
            <a:pPr lvl="1"/>
            <a:r>
              <a:rPr lang="zh-CN" altLang="en-US" dirty="0" smtClean="0"/>
              <a:t>第二层</a:t>
            </a:r>
            <a:endParaRPr lang="en-US" dirty="0" smtClean="0"/>
          </a:p>
          <a:p>
            <a:pPr lvl="2"/>
            <a:r>
              <a:rPr lang="zh-CN" altLang="en-US" dirty="0" smtClean="0"/>
              <a:t>第三层</a:t>
            </a:r>
            <a:endParaRPr lang="en-US" dirty="0" smtClean="0"/>
          </a:p>
          <a:p>
            <a:pPr lvl="3"/>
            <a:r>
              <a:rPr lang="zh-CN" altLang="en-US" dirty="0" smtClean="0"/>
              <a:t>第四层</a:t>
            </a:r>
            <a:endParaRPr lang="en-US" dirty="0" smtClean="0"/>
          </a:p>
          <a:p>
            <a:pPr lvl="4"/>
            <a:r>
              <a:rPr lang="zh-CN" altLang="en-US" dirty="0" smtClean="0"/>
              <a:t>第五层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9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altLang="zh-CN" dirty="0" smtClean="0"/>
              <a:t>Testin</a:t>
            </a:r>
            <a:r>
              <a:rPr lang="zh-CN" altLang="en-US" dirty="0" smtClean="0"/>
              <a:t> 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3077308"/>
            <a:ext cx="9458456" cy="6594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单击添加副标题</a:t>
            </a:r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963084" y="3848547"/>
            <a:ext cx="9458456" cy="1362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cap="none">
                <a:solidFill>
                  <a:srgbClr val="004280"/>
                </a:solidFill>
                <a:latin typeface="Microsoft YaHei"/>
                <a:ea typeface="Microsoft YaHei"/>
                <a:cs typeface="Microsoft YaHei"/>
              </a:defRPr>
            </a:lvl1pPr>
          </a:lstStyle>
          <a:p>
            <a:r>
              <a:rPr lang="zh-CN" altLang="en-US" sz="2800" dirty="0" smtClean="0">
                <a:solidFill>
                  <a:srgbClr val="0F639F"/>
                </a:solidFill>
              </a:rPr>
              <a:t>单击添加标题</a:t>
            </a:r>
            <a:endParaRPr lang="en-US" sz="2800" dirty="0">
              <a:solidFill>
                <a:srgbClr val="0F63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1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altLang="zh-CN" dirty="0" smtClean="0"/>
              <a:t>Testin</a:t>
            </a:r>
            <a:r>
              <a:rPr lang="zh-CN" altLang="en-US" dirty="0" smtClean="0"/>
              <a:t> 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258729" y="2411997"/>
            <a:ext cx="7810188" cy="19133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004281"/>
                </a:solidFill>
                <a:latin typeface="微软雅黑"/>
                <a:ea typeface="微软雅黑"/>
                <a:cs typeface="Arial"/>
              </a:defRPr>
            </a:lvl1pPr>
          </a:lstStyle>
          <a:p>
            <a:r>
              <a:rPr lang="zh-CN" altLang="en-US" sz="2800" dirty="0" smtClean="0">
                <a:solidFill>
                  <a:srgbClr val="1368A8"/>
                </a:solidFill>
              </a:rPr>
              <a:t>单击添加标题</a:t>
            </a:r>
            <a:endParaRPr lang="en-US" sz="2800" dirty="0">
              <a:solidFill>
                <a:srgbClr val="1368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20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altLang="zh-CN" dirty="0" smtClean="0"/>
              <a:t>Testin</a:t>
            </a:r>
            <a:r>
              <a:rPr lang="zh-CN" altLang="en-US" dirty="0" smtClean="0"/>
              <a:t> 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301262" y="684797"/>
            <a:ext cx="7810188" cy="19133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004281"/>
                </a:solidFill>
                <a:latin typeface="微软雅黑"/>
                <a:ea typeface="微软雅黑"/>
                <a:cs typeface="Arial"/>
              </a:defRPr>
            </a:lvl1pPr>
          </a:lstStyle>
          <a:p>
            <a:r>
              <a:rPr lang="zh-CN" altLang="en-US" sz="2800" dirty="0" smtClean="0">
                <a:solidFill>
                  <a:srgbClr val="1168A9"/>
                </a:solidFill>
              </a:rPr>
              <a:t>单击添加标题</a:t>
            </a:r>
            <a:endParaRPr lang="en-US" sz="2800" dirty="0">
              <a:solidFill>
                <a:srgbClr val="1168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969470" y="3987210"/>
            <a:ext cx="7619999" cy="66450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ctr">
              <a:defRPr sz="2800" baseline="0">
                <a:solidFill>
                  <a:srgbClr val="444655"/>
                </a:solidFill>
                <a:latin typeface="Arial"/>
                <a:cs typeface="Arial"/>
              </a:defRPr>
            </a:lvl1pPr>
          </a:lstStyle>
          <a:p>
            <a:r>
              <a:rPr lang="zh-CN" altLang="en-US" dirty="0" smtClean="0"/>
              <a:t>单击添加结束语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729" y="142875"/>
            <a:ext cx="2286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361193"/>
            <a:ext cx="12192000" cy="496807"/>
          </a:xfrm>
          <a:prstGeom prst="rect">
            <a:avLst/>
          </a:prstGeom>
          <a:solidFill>
            <a:srgbClr val="178BD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20710" y="6356350"/>
            <a:ext cx="550581" cy="5016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D53CB646-9C68-9A45-BA80-FD674575B7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© </a:t>
            </a:r>
            <a:r>
              <a:rPr lang="en-US" altLang="zh-CN" dirty="0" smtClean="0"/>
              <a:t>Testin</a:t>
            </a:r>
            <a:r>
              <a:rPr lang="zh-CN" altLang="en-US" dirty="0" smtClean="0"/>
              <a:t> 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pic>
        <p:nvPicPr>
          <p:cNvPr id="9" name="图片 8" descr="未标题-1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195" y="6504706"/>
            <a:ext cx="767928" cy="21031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264867" y="831273"/>
            <a:ext cx="11598582" cy="534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27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8" r:id="rId3"/>
    <p:sldLayoutId id="2147483655" r:id="rId4"/>
    <p:sldLayoutId id="2147483667" r:id="rId5"/>
    <p:sldLayoutId id="2147483670" r:id="rId6"/>
    <p:sldLayoutId id="2147483669" r:id="rId7"/>
    <p:sldLayoutId id="2147483668" r:id="rId8"/>
    <p:sldLayoutId id="2147483666" r:id="rId9"/>
  </p:sldLayoutIdLst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55A6"/>
          </a:solidFill>
          <a:latin typeface="微软雅黑"/>
          <a:ea typeface="微软雅黑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200" kern="1200">
          <a:solidFill>
            <a:srgbClr val="005AAF"/>
          </a:solidFill>
          <a:latin typeface="微软雅黑"/>
          <a:ea typeface="微软雅黑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80000"/>
        <a:buFont typeface="Lucida Grande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80000"/>
        <a:buFont typeface="Lucida Grande"/>
        <a:buChar char="-"/>
        <a:defRPr sz="1600" kern="1200">
          <a:solidFill>
            <a:srgbClr val="444655"/>
          </a:solidFill>
          <a:latin typeface="微软雅黑"/>
          <a:ea typeface="微软雅黑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80000"/>
        <a:buFont typeface="Arial"/>
        <a:buChar char="•"/>
        <a:defRPr sz="1400" b="1" kern="1200">
          <a:solidFill>
            <a:srgbClr val="005AAF"/>
          </a:solidFill>
          <a:latin typeface="微软雅黑"/>
          <a:ea typeface="微软雅黑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80000"/>
        <a:buFont typeface="Lucida Grande"/>
        <a:buChar char="»"/>
        <a:defRPr sz="1200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361193"/>
            <a:ext cx="12192000" cy="496807"/>
          </a:xfrm>
          <a:prstGeom prst="rect">
            <a:avLst/>
          </a:prstGeom>
          <a:solidFill>
            <a:srgbClr val="178BD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Helvetica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20710" y="6356350"/>
            <a:ext cx="550581" cy="5016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  <a:prstGeom prst="rect">
            <a:avLst/>
          </a:prstGeo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Testin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" name="图片 8" descr="未标题-1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195" y="6504706"/>
            <a:ext cx="767928" cy="21031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264867" y="831273"/>
            <a:ext cx="11598582" cy="534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9601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55A6"/>
          </a:solidFill>
          <a:latin typeface="微软雅黑"/>
          <a:ea typeface="微软雅黑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200" kern="1200">
          <a:solidFill>
            <a:srgbClr val="005AAF"/>
          </a:solidFill>
          <a:latin typeface="微软雅黑"/>
          <a:ea typeface="微软雅黑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SzPct val="80000"/>
        <a:buFont typeface="Lucida Grande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80000"/>
        <a:buFont typeface="Lucida Grande"/>
        <a:buChar char="-"/>
        <a:defRPr sz="1600" kern="1200">
          <a:solidFill>
            <a:srgbClr val="444655"/>
          </a:solidFill>
          <a:latin typeface="微软雅黑"/>
          <a:ea typeface="微软雅黑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80000"/>
        <a:buFont typeface="Arial"/>
        <a:buChar char="•"/>
        <a:defRPr sz="1400" b="1" kern="1200">
          <a:solidFill>
            <a:srgbClr val="005AAF"/>
          </a:solidFill>
          <a:latin typeface="微软雅黑"/>
          <a:ea typeface="微软雅黑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80000"/>
        <a:buFont typeface="Lucida Grande"/>
        <a:buChar char="»"/>
        <a:defRPr sz="1200" kern="1200">
          <a:solidFill>
            <a:schemeClr val="tx1">
              <a:lumMod val="75000"/>
              <a:lumOff val="25000"/>
            </a:schemeClr>
          </a:solidFill>
          <a:latin typeface="微软雅黑"/>
          <a:ea typeface="微软雅黑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72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3" Type="http://schemas.openxmlformats.org/officeDocument/2006/relationships/image" Target="../media/image89.png"/><Relationship Id="rId7" Type="http://schemas.openxmlformats.org/officeDocument/2006/relationships/image" Target="../media/image31.png"/><Relationship Id="rId12" Type="http://schemas.openxmlformats.org/officeDocument/2006/relationships/image" Target="../media/image95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11" Type="http://schemas.openxmlformats.org/officeDocument/2006/relationships/image" Target="../media/image94.png"/><Relationship Id="rId5" Type="http://schemas.openxmlformats.org/officeDocument/2006/relationships/image" Target="../media/image32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image" Target="../media/image27.png"/><Relationship Id="rId1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png"/><Relationship Id="rId4" Type="http://schemas.openxmlformats.org/officeDocument/2006/relationships/image" Target="../media/image10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jp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wmf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7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0"/>
          <p:cNvSpPr txBox="1">
            <a:spLocks/>
          </p:cNvSpPr>
          <p:nvPr/>
        </p:nvSpPr>
        <p:spPr>
          <a:xfrm>
            <a:off x="3516071" y="3296932"/>
            <a:ext cx="5159868" cy="12354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584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1400" dirty="0" smtClean="0">
                <a:solidFill>
                  <a:srgbClr val="178BDD"/>
                </a:solidFill>
              </a:rPr>
              <a:t> </a:t>
            </a:r>
          </a:p>
          <a:p>
            <a:pPr algn="ctr"/>
            <a:r>
              <a:rPr lang="zh-CN" altLang="en-US" dirty="0">
                <a:solidFill>
                  <a:srgbClr val="178BDD"/>
                </a:solidFill>
              </a:rPr>
              <a:t>精益方法打造精选</a:t>
            </a:r>
            <a:r>
              <a:rPr lang="en-US" altLang="zh-CN" dirty="0">
                <a:solidFill>
                  <a:srgbClr val="178BDD"/>
                </a:solidFill>
              </a:rPr>
              <a:t>APP</a:t>
            </a:r>
          </a:p>
          <a:p>
            <a:pPr algn="ctr"/>
            <a:r>
              <a:rPr lang="en-US" altLang="zh-CN" dirty="0">
                <a:solidFill>
                  <a:srgbClr val="178BDD"/>
                </a:solidFill>
              </a:rPr>
              <a:t> </a:t>
            </a:r>
            <a:r>
              <a:rPr lang="zh-CN" altLang="en-US" dirty="0">
                <a:solidFill>
                  <a:srgbClr val="178BDD"/>
                </a:solidFill>
              </a:rPr>
              <a:t>自动化测试</a:t>
            </a:r>
          </a:p>
        </p:txBody>
      </p:sp>
      <p:sp>
        <p:nvSpPr>
          <p:cNvPr id="5" name="Shape 121"/>
          <p:cNvSpPr/>
          <p:nvPr/>
        </p:nvSpPr>
        <p:spPr>
          <a:xfrm>
            <a:off x="4589839" y="4831811"/>
            <a:ext cx="301236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900">
                <a:solidFill>
                  <a:srgbClr val="A6AAA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sz="2000" dirty="0" smtClean="0"/>
              <a:t>Testin </a:t>
            </a:r>
            <a:r>
              <a:rPr lang="zh-CN" altLang="en-US" sz="2000" dirty="0" smtClean="0"/>
              <a:t>创新实验室</a:t>
            </a:r>
            <a:r>
              <a:rPr lang="en-US" altLang="zh-CN" sz="2000" dirty="0" smtClean="0"/>
              <a:t> </a:t>
            </a:r>
            <a:r>
              <a:rPr lang="zh-CN" altLang="en-US" sz="2000" dirty="0"/>
              <a:t>陈清泉</a:t>
            </a:r>
            <a:endParaRPr lang="en-US" sz="1400" dirty="0" smtClean="0"/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2016-0</a:t>
            </a:r>
            <a:r>
              <a:rPr lang="en-US" altLang="zh-CN" sz="1400" dirty="0" smtClean="0"/>
              <a:t>7</a:t>
            </a:r>
            <a:r>
              <a:rPr lang="en-US" sz="1400" dirty="0" smtClean="0"/>
              <a:t>-16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45329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自动化 </a:t>
            </a:r>
            <a:r>
              <a:rPr lang="en-US" altLang="zh-CN" dirty="0" smtClean="0"/>
              <a:t>- </a:t>
            </a:r>
            <a:r>
              <a:rPr lang="zh-CN" altLang="en-US" dirty="0" smtClean="0"/>
              <a:t>控制</a:t>
            </a:r>
            <a:r>
              <a:rPr lang="zh-CN" altLang="en-US" dirty="0"/>
              <a:t>方式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机械臂控制方案</a:t>
            </a:r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三轴轴程控装置完成机械臂的完全模拟真实的控制</a:t>
            </a:r>
            <a:r>
              <a:rPr lang="zh-CN" altLang="en-US" dirty="0" smtClean="0"/>
              <a:t>方式（点击</a:t>
            </a:r>
            <a:r>
              <a:rPr lang="en-US" altLang="zh-CN" dirty="0" smtClean="0"/>
              <a:t>/</a:t>
            </a:r>
            <a:r>
              <a:rPr lang="zh-CN" altLang="en-US" dirty="0" smtClean="0"/>
              <a:t>双击</a:t>
            </a:r>
            <a:r>
              <a:rPr lang="en-US" altLang="zh-CN" dirty="0" smtClean="0"/>
              <a:t>/</a:t>
            </a:r>
            <a:r>
              <a:rPr lang="zh-CN" altLang="en-US" dirty="0" smtClean="0"/>
              <a:t>手势操作等）</a:t>
            </a:r>
            <a:endParaRPr lang="zh-CN" altLang="en-US" dirty="0"/>
          </a:p>
          <a:p>
            <a:pPr lvl="1"/>
            <a:r>
              <a:rPr lang="zh-CN" altLang="en-US" dirty="0" smtClean="0"/>
              <a:t>机械</a:t>
            </a:r>
            <a:r>
              <a:rPr lang="zh-CN" altLang="en-US" dirty="0"/>
              <a:t>臂方案对设备内部毫无影响，为精确的非功能测试提供了先决条件</a:t>
            </a:r>
          </a:p>
          <a:p>
            <a:pPr lvl="1"/>
            <a:r>
              <a:rPr lang="zh-CN" altLang="en-US" dirty="0"/>
              <a:t>优化的机械臂控制算法（加减速</a:t>
            </a:r>
            <a:r>
              <a:rPr lang="en-US" altLang="zh-CN" dirty="0"/>
              <a:t>/</a:t>
            </a:r>
            <a:r>
              <a:rPr lang="zh-CN" altLang="en-US" dirty="0"/>
              <a:t>按键点击</a:t>
            </a:r>
            <a:r>
              <a:rPr lang="en-US" altLang="zh-CN" dirty="0"/>
              <a:t>/</a:t>
            </a:r>
            <a:r>
              <a:rPr lang="zh-CN" altLang="en-US" dirty="0"/>
              <a:t>通断电</a:t>
            </a:r>
            <a:r>
              <a:rPr lang="en-US" altLang="zh-CN" dirty="0"/>
              <a:t>/</a:t>
            </a:r>
            <a:r>
              <a:rPr lang="zh-CN" altLang="en-US" dirty="0"/>
              <a:t>校准）效率提高</a:t>
            </a:r>
            <a:r>
              <a:rPr lang="en-US" altLang="zh-CN" dirty="0"/>
              <a:t>15%</a:t>
            </a:r>
          </a:p>
          <a:p>
            <a:endParaRPr lang="zh-CN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89" r="299"/>
          <a:stretch/>
        </p:blipFill>
        <p:spPr bwMode="auto">
          <a:xfrm>
            <a:off x="1293229" y="2488752"/>
            <a:ext cx="7175622" cy="34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23035" t="-724" r="1106" b="24270"/>
          <a:stretch/>
        </p:blipFill>
        <p:spPr>
          <a:xfrm>
            <a:off x="8565714" y="2488752"/>
            <a:ext cx="1560015" cy="344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自动化 </a:t>
            </a:r>
            <a:r>
              <a:rPr lang="en-US" altLang="zh-CN" dirty="0"/>
              <a:t>- </a:t>
            </a:r>
            <a:r>
              <a:rPr lang="zh-CN" altLang="en-US" dirty="0"/>
              <a:t>控制方式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硬件信号仿真控制方案</a:t>
            </a:r>
          </a:p>
          <a:p>
            <a:pPr lvl="1"/>
            <a:r>
              <a:rPr lang="zh-CN" altLang="en-US" dirty="0"/>
              <a:t>非开源平台的控制一直是自动化解决方案的难题</a:t>
            </a:r>
            <a:r>
              <a:rPr lang="zh-CN" altLang="en-US" dirty="0" smtClean="0"/>
              <a:t>，硬件</a:t>
            </a:r>
            <a:r>
              <a:rPr lang="zh-CN" altLang="en-US" dirty="0"/>
              <a:t>仿真电路板通过示波器截取波形仿真触屏信号</a:t>
            </a:r>
            <a:r>
              <a:rPr lang="zh-CN" altLang="en-US" dirty="0" smtClean="0"/>
              <a:t>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完成</a:t>
            </a:r>
            <a:r>
              <a:rPr lang="zh-CN" altLang="en-US" dirty="0"/>
              <a:t>对所有非开源平台的设备控制</a:t>
            </a:r>
          </a:p>
          <a:p>
            <a:pPr lvl="1"/>
            <a:r>
              <a:rPr lang="zh-CN" altLang="en-US" dirty="0"/>
              <a:t>硬件仿真电路板还可以模拟硬件按键信号</a:t>
            </a:r>
            <a:r>
              <a:rPr lang="zh-CN" altLang="en-US" dirty="0" smtClean="0"/>
              <a:t>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实现</a:t>
            </a:r>
            <a:r>
              <a:rPr lang="zh-CN" altLang="en-US" dirty="0"/>
              <a:t>对实体按键的控制</a:t>
            </a:r>
          </a:p>
          <a:p>
            <a:pPr lvl="1"/>
            <a:r>
              <a:rPr lang="zh-CN" altLang="en-US" dirty="0"/>
              <a:t>电路板高度集成功能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可</a:t>
            </a:r>
            <a:r>
              <a:rPr lang="zh-CN" altLang="en-US" dirty="0"/>
              <a:t>供多</a:t>
            </a:r>
            <a:r>
              <a:rPr lang="en-US" altLang="zh-CN" dirty="0"/>
              <a:t>com</a:t>
            </a:r>
            <a:r>
              <a:rPr lang="zh-CN" altLang="en-US" dirty="0"/>
              <a:t>共同工作，提升系统效率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777" y="1547920"/>
            <a:ext cx="6224555" cy="4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7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自动化 </a:t>
            </a:r>
            <a:r>
              <a:rPr lang="en-US" altLang="zh-CN" dirty="0"/>
              <a:t>- </a:t>
            </a:r>
            <a:r>
              <a:rPr lang="zh-CN" altLang="en-US" dirty="0"/>
              <a:t>控制方式 （案例）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硬件的</a:t>
            </a:r>
            <a:r>
              <a:rPr lang="zh-CN" altLang="en-US" dirty="0" smtClean="0"/>
              <a:t>仿真</a:t>
            </a:r>
            <a:r>
              <a:rPr lang="en-US" altLang="zh-CN" dirty="0" smtClean="0"/>
              <a:t>(</a:t>
            </a:r>
            <a:r>
              <a:rPr lang="zh-CN" altLang="en-US" dirty="0"/>
              <a:t>车载导航仪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红色</a:t>
            </a:r>
            <a:r>
              <a:rPr lang="zh-CN" altLang="en-US" dirty="0"/>
              <a:t>区域是 触控芯片 触摸屏幕的物理信号转换为数字信号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黄色</a:t>
            </a:r>
            <a:r>
              <a:rPr lang="zh-CN" altLang="en-US" dirty="0"/>
              <a:t>箭头的</a:t>
            </a:r>
            <a:r>
              <a:rPr lang="en-US" altLang="zh-CN" dirty="0"/>
              <a:t>6</a:t>
            </a:r>
            <a:r>
              <a:rPr lang="zh-CN" altLang="en-US" dirty="0"/>
              <a:t>个焊接点，数字信号与仿真电路板链接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红色</a:t>
            </a:r>
            <a:r>
              <a:rPr lang="zh-CN" altLang="en-US" dirty="0"/>
              <a:t>区域需要移除 仿真电路板才可以正常工作</a:t>
            </a:r>
            <a:r>
              <a:rPr lang="zh-CN" altLang="en-US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DUT</a:t>
            </a:r>
            <a:r>
              <a:rPr lang="zh-CN" altLang="en-US" dirty="0" smtClean="0"/>
              <a:t> 芯片已经取下单独保存，只需</a:t>
            </a:r>
            <a:r>
              <a:rPr lang="zh-CN" altLang="en-US" dirty="0"/>
              <a:t>要一些</a:t>
            </a:r>
            <a:r>
              <a:rPr lang="zh-CN" altLang="en-US" dirty="0" smtClean="0"/>
              <a:t>时间可以还原整个车机原有控制。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80000" y="61668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38" y="2964856"/>
            <a:ext cx="5992887" cy="31275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-1" t="20674" r="-5054"/>
          <a:stretch/>
        </p:blipFill>
        <p:spPr>
          <a:xfrm>
            <a:off x="7536335" y="2964856"/>
            <a:ext cx="3703295" cy="312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3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自动化 </a:t>
            </a:r>
            <a:r>
              <a:rPr lang="en-US" altLang="zh-CN" dirty="0"/>
              <a:t>- </a:t>
            </a:r>
            <a:r>
              <a:rPr lang="zh-CN" altLang="en-US" dirty="0"/>
              <a:t>控制方式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纯软控制方案</a:t>
            </a:r>
          </a:p>
          <a:p>
            <a:pPr lvl="1"/>
            <a:r>
              <a:rPr lang="zh-CN" altLang="en-US" dirty="0"/>
              <a:t>开源平台的测试控制方案采用</a:t>
            </a:r>
            <a:r>
              <a:rPr lang="en-US" altLang="zh-CN" dirty="0" smtClean="0"/>
              <a:t>VNC /</a:t>
            </a:r>
            <a:r>
              <a:rPr lang="en-US" altLang="zh-CN" dirty="0" err="1" smtClean="0"/>
              <a:t>Xcode</a:t>
            </a:r>
            <a:r>
              <a:rPr lang="en-US" altLang="zh-CN" dirty="0" smtClean="0"/>
              <a:t> /</a:t>
            </a:r>
            <a:r>
              <a:rPr lang="en-US" altLang="zh-CN" dirty="0" err="1" smtClean="0"/>
              <a:t>MonkeyRunner</a:t>
            </a:r>
            <a:r>
              <a:rPr lang="en-US" altLang="zh-CN" dirty="0" smtClean="0"/>
              <a:t> /</a:t>
            </a:r>
            <a:r>
              <a:rPr lang="en-US" altLang="zh-CN" dirty="0" err="1" smtClean="0"/>
              <a:t>Robotium</a:t>
            </a:r>
            <a:r>
              <a:rPr lang="en-US" altLang="zh-CN" dirty="0"/>
              <a:t> /</a:t>
            </a:r>
            <a:r>
              <a:rPr lang="en-US" altLang="zh-CN" dirty="0" smtClean="0"/>
              <a:t>UI </a:t>
            </a:r>
            <a:r>
              <a:rPr lang="en-US" altLang="zh-CN" dirty="0" err="1" smtClean="0"/>
              <a:t>Automator</a:t>
            </a:r>
            <a:r>
              <a:rPr lang="en-US" altLang="zh-CN" dirty="0" smtClean="0"/>
              <a:t>/</a:t>
            </a:r>
            <a:r>
              <a:rPr lang="zh-CN" altLang="en-US" dirty="0" smtClean="0"/>
              <a:t>等</a:t>
            </a:r>
            <a:r>
              <a:rPr lang="zh-CN" altLang="en-US" dirty="0"/>
              <a:t>方式</a:t>
            </a:r>
            <a:r>
              <a:rPr lang="zh-CN" altLang="en-US" dirty="0" smtClean="0"/>
              <a:t>控制开源平台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仅需一根数据线即可完成控制，成本极低</a:t>
            </a:r>
          </a:p>
          <a:p>
            <a:pPr lvl="1"/>
            <a:r>
              <a:rPr lang="zh-CN" altLang="en-US" dirty="0" smtClean="0"/>
              <a:t>封闭式的软件控制方案</a:t>
            </a:r>
            <a:r>
              <a:rPr lang="zh-CN" altLang="en-US" dirty="0"/>
              <a:t>便携性极佳，节省空间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694" y="1748440"/>
            <a:ext cx="2553725" cy="4340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999" y="2653693"/>
            <a:ext cx="5676954" cy="319328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51628" y="2671692"/>
            <a:ext cx="4646820" cy="3193286"/>
            <a:chOff x="486258" y="1836237"/>
            <a:chExt cx="6282467" cy="43173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258" y="1836237"/>
              <a:ext cx="3447081" cy="431730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466914" y="4587497"/>
              <a:ext cx="4301811" cy="1330776"/>
            </a:xfrm>
            <a:prstGeom prst="rect">
              <a:avLst/>
            </a:prstGeom>
            <a:ln w="31750">
              <a:solidFill>
                <a:srgbClr val="FF0000"/>
              </a:solidFill>
            </a:ln>
          </p:spPr>
        </p:pic>
        <p:cxnSp>
          <p:nvCxnSpPr>
            <p:cNvPr id="11" name="直接连接符 10"/>
            <p:cNvCxnSpPr/>
            <p:nvPr/>
          </p:nvCxnSpPr>
          <p:spPr>
            <a:xfrm flipV="1">
              <a:off x="2209798" y="4562475"/>
              <a:ext cx="231777" cy="1125404"/>
            </a:xfrm>
            <a:prstGeom prst="line">
              <a:avLst/>
            </a:prstGeom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2209798" y="5918273"/>
              <a:ext cx="257116" cy="210931"/>
            </a:xfrm>
            <a:prstGeom prst="line">
              <a:avLst/>
            </a:prstGeom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47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00" y="104801"/>
            <a:ext cx="11697256" cy="479399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pSp>
        <p:nvGrpSpPr>
          <p:cNvPr id="26" name="Gruppieren 4"/>
          <p:cNvGrpSpPr/>
          <p:nvPr/>
        </p:nvGrpSpPr>
        <p:grpSpPr bwMode="gray">
          <a:xfrm>
            <a:off x="1847850" y="2074425"/>
            <a:ext cx="8497092" cy="735014"/>
            <a:chOff x="323850" y="3310730"/>
            <a:chExt cx="8497092" cy="735014"/>
          </a:xfrm>
          <a:effectLst/>
        </p:grpSpPr>
        <p:sp>
          <p:nvSpPr>
            <p:cNvPr id="27" name="Ellipse 38"/>
            <p:cNvSpPr/>
            <p:nvPr/>
          </p:nvSpPr>
          <p:spPr bwMode="gray">
            <a:xfrm>
              <a:off x="323850" y="3310730"/>
              <a:ext cx="735014" cy="735014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uLnTx/>
                  <a:uFillTx/>
                  <a:latin typeface="Microsoft YaHei"/>
                  <a:ea typeface="Microsoft YaHei"/>
                  <a:cs typeface="Microsoft YaHei"/>
                </a:rPr>
                <a:t>1</a:t>
              </a:r>
            </a:p>
          </p:txBody>
        </p:sp>
        <p:sp>
          <p:nvSpPr>
            <p:cNvPr id="28" name="Abgerundetes Rechteck 2"/>
            <p:cNvSpPr/>
            <p:nvPr/>
          </p:nvSpPr>
          <p:spPr bwMode="gray">
            <a:xfrm>
              <a:off x="988412" y="331073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>
                <a:spcAft>
                  <a:spcPts val="200"/>
                </a:spcAft>
              </a:pPr>
              <a:r>
                <a:rPr lang="zh-CN" altLang="en-US" noProof="1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精益的</a:t>
              </a:r>
              <a:r>
                <a:rPr lang="en-US" altLang="zh-CN" noProof="1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APP</a:t>
              </a:r>
              <a:r>
                <a:rPr lang="zh-CN" altLang="en-US" noProof="1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测试 </a:t>
              </a:r>
              <a:r>
                <a:rPr lang="en-US" altLang="zh-CN" noProof="1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- </a:t>
              </a:r>
              <a:r>
                <a:rPr lang="zh-CN" altLang="en-US" noProof="1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自动化</a:t>
              </a:r>
            </a:p>
          </p:txBody>
        </p:sp>
      </p:grpSp>
      <p:grpSp>
        <p:nvGrpSpPr>
          <p:cNvPr id="23" name="Gruppieren 4"/>
          <p:cNvGrpSpPr/>
          <p:nvPr/>
        </p:nvGrpSpPr>
        <p:grpSpPr bwMode="gray">
          <a:xfrm>
            <a:off x="1847850" y="2943223"/>
            <a:ext cx="8497092" cy="735014"/>
            <a:chOff x="323850" y="3310730"/>
            <a:chExt cx="8497092" cy="735014"/>
          </a:xfrm>
          <a:effectLst/>
        </p:grpSpPr>
        <p:sp>
          <p:nvSpPr>
            <p:cNvPr id="24" name="Ellipse 38"/>
            <p:cNvSpPr/>
            <p:nvPr/>
          </p:nvSpPr>
          <p:spPr bwMode="gray">
            <a:xfrm>
              <a:off x="323850" y="3310730"/>
              <a:ext cx="735014" cy="735014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uLnTx/>
                  <a:uFillTx/>
                  <a:latin typeface="Microsoft YaHei"/>
                  <a:ea typeface="Microsoft YaHei"/>
                  <a:cs typeface="Microsoft YaHei"/>
                </a:rPr>
                <a:t>2</a:t>
              </a:r>
            </a:p>
          </p:txBody>
        </p:sp>
        <p:sp>
          <p:nvSpPr>
            <p:cNvPr id="25" name="Abgerundetes Rechteck 2"/>
            <p:cNvSpPr/>
            <p:nvPr/>
          </p:nvSpPr>
          <p:spPr bwMode="gray">
            <a:xfrm>
              <a:off x="988412" y="331073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>
                <a:spcAft>
                  <a:spcPts val="200"/>
                </a:spcAft>
              </a:pPr>
              <a:r>
                <a:rPr lang="zh-CN" altLang="en-US" dirty="0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自动化测试 </a:t>
              </a:r>
              <a:r>
                <a:rPr lang="en-US" altLang="zh-CN" dirty="0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- </a:t>
              </a:r>
              <a:r>
                <a:rPr lang="zh-CN" altLang="en-US" dirty="0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控制方式</a:t>
              </a:r>
            </a:p>
          </p:txBody>
        </p:sp>
      </p:grpSp>
      <p:grpSp>
        <p:nvGrpSpPr>
          <p:cNvPr id="29" name="Gruppieren 2"/>
          <p:cNvGrpSpPr/>
          <p:nvPr/>
        </p:nvGrpSpPr>
        <p:grpSpPr bwMode="gray">
          <a:xfrm>
            <a:off x="1847850" y="3820713"/>
            <a:ext cx="8497092" cy="735014"/>
            <a:chOff x="323850" y="1555750"/>
            <a:chExt cx="8497092" cy="735014"/>
          </a:xfrm>
          <a:solidFill>
            <a:schemeClr val="accent4">
              <a:lumMod val="40000"/>
              <a:lumOff val="60000"/>
            </a:schemeClr>
          </a:solidFill>
          <a:effectLst/>
        </p:grpSpPr>
        <p:sp>
          <p:nvSpPr>
            <p:cNvPr id="30" name="Ellipse 26"/>
            <p:cNvSpPr/>
            <p:nvPr/>
          </p:nvSpPr>
          <p:spPr bwMode="gray">
            <a:xfrm>
              <a:off x="323850" y="1555750"/>
              <a:ext cx="735014" cy="735014"/>
            </a:xfrm>
            <a:prstGeom prst="ellipse">
              <a:avLst/>
            </a:prstGeom>
            <a:grpFill/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sp3d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200" b="1" i="0" u="none" strike="noStrike" kern="0" cap="none" spc="0" normalizeH="0" baseline="0" noProof="0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uLnTx/>
                  <a:uFillTx/>
                  <a:latin typeface="Microsoft YaHei"/>
                  <a:ea typeface="Microsoft YaHei"/>
                  <a:cs typeface="Microsoft YaHei"/>
                </a:rPr>
                <a:t>3</a:t>
              </a:r>
            </a:p>
          </p:txBody>
        </p:sp>
        <p:sp>
          <p:nvSpPr>
            <p:cNvPr id="31" name="Abgerundetes Rechteck 2"/>
            <p:cNvSpPr/>
            <p:nvPr/>
          </p:nvSpPr>
          <p:spPr bwMode="gray">
            <a:xfrm>
              <a:off x="988412" y="155575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pFill/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 lvl="0" defTabSz="914400">
                <a:spcAft>
                  <a:spcPts val="200"/>
                </a:spcAft>
                <a:defRPr/>
              </a:pPr>
              <a:r>
                <a:rPr lang="en-US" altLang="zh-CN" b="1" kern="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/>
                  <a:ea typeface="Microsoft YaHei"/>
                  <a:cs typeface="Microsoft YaHei"/>
                </a:rPr>
                <a:t>TestinPRO</a:t>
              </a:r>
              <a:r>
                <a:rPr lang="zh-CN" altLang="en-US" b="1" kern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/>
                  <a:ea typeface="Microsoft YaHei"/>
                  <a:cs typeface="Microsoft YaHei"/>
                </a:rPr>
                <a:t>自动化测试工具和平台</a:t>
              </a:r>
            </a:p>
          </p:txBody>
        </p:sp>
      </p:grpSp>
      <p:sp>
        <p:nvSpPr>
          <p:cNvPr id="17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5820710" y="6356350"/>
            <a:ext cx="550581" cy="501650"/>
          </a:xfrm>
        </p:spPr>
        <p:txBody>
          <a:bodyPr/>
          <a:lstStyle/>
          <a:p>
            <a:fld id="{D53CB646-9C68-9A45-BA80-FD674575B78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页脚占位符 2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</p:spPr>
        <p:txBody>
          <a:bodyPr/>
          <a:lstStyle/>
          <a:p>
            <a:r>
              <a:rPr lang="en-US" dirty="0"/>
              <a:t>© Testin</a:t>
            </a:r>
            <a:r>
              <a:rPr lang="en-US" altLang="zh-CN" dirty="0"/>
              <a:t>. Confidential. </a:t>
            </a:r>
            <a:r>
              <a:rPr lang="en-US" dirty="0"/>
              <a:t>All Rights Reserved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自动化工具</a:t>
            </a:r>
            <a:r>
              <a:rPr lang="en-US" altLang="zh-CN" dirty="0"/>
              <a:t>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脚本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SzPct val="100000"/>
              <a:buFont typeface="Arial"/>
              <a:buChar char="•"/>
            </a:pPr>
            <a:r>
              <a:rPr lang="en-US" altLang="zh-CN" sz="2133" dirty="0" smtClean="0">
                <a:solidFill>
                  <a:srgbClr val="023E74"/>
                </a:solidFill>
                <a:latin typeface="微软雅黑" pitchFamily="34" charset="-122"/>
                <a:ea typeface="微软雅黑" pitchFamily="34" charset="-122"/>
              </a:rPr>
              <a:t>Coding</a:t>
            </a:r>
            <a:r>
              <a:rPr lang="zh-CN" altLang="en-US" sz="2133" dirty="0" smtClean="0">
                <a:solidFill>
                  <a:srgbClr val="023E74"/>
                </a:solidFill>
                <a:latin typeface="微软雅黑" pitchFamily="34" charset="-122"/>
                <a:ea typeface="微软雅黑" pitchFamily="34" charset="-122"/>
              </a:rPr>
              <a:t>形式</a:t>
            </a:r>
            <a:endParaRPr lang="en-US" altLang="zh-CN" dirty="0">
              <a:solidFill>
                <a:srgbClr val="023E7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0" y="1625645"/>
            <a:ext cx="8290121" cy="43878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448" y="825643"/>
            <a:ext cx="4592695" cy="51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6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1" y="2334950"/>
            <a:ext cx="5322269" cy="37859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327" y="2336800"/>
            <a:ext cx="5355405" cy="378409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zh-CN" altLang="en-US" dirty="0" smtClean="0"/>
              <a:t>特点 </a:t>
            </a:r>
            <a:r>
              <a:rPr lang="en-US" altLang="zh-CN" dirty="0" smtClean="0"/>
              <a:t>– </a:t>
            </a:r>
            <a:r>
              <a:rPr lang="zh-CN" altLang="en-US" dirty="0"/>
              <a:t>大幅</a:t>
            </a:r>
            <a:r>
              <a:rPr lang="zh-CN" altLang="en-US" dirty="0" smtClean="0"/>
              <a:t>减少工具学习时间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iTestinPRO</a:t>
            </a:r>
            <a:r>
              <a:rPr lang="en-US" altLang="zh-CN" dirty="0" smtClean="0"/>
              <a:t> ~ </a:t>
            </a:r>
            <a:r>
              <a:rPr lang="zh-CN" altLang="en-US" dirty="0" smtClean="0"/>
              <a:t>任何人都可以使用的脚本录制工具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易掌握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2"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顺序工作流式脚本，无需编程语言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2"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界面友好，使用简单，任何人均可以直接使用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4433363" y="3670852"/>
            <a:ext cx="556591" cy="1497496"/>
          </a:xfrm>
          <a:prstGeom prst="down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9846365" y="3670852"/>
            <a:ext cx="556591" cy="1497496"/>
          </a:xfrm>
          <a:prstGeom prst="down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0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zh-CN" altLang="en-US" dirty="0" smtClean="0"/>
              <a:t>特点 </a:t>
            </a:r>
            <a:r>
              <a:rPr lang="en-US" altLang="zh-CN" dirty="0"/>
              <a:t>– </a:t>
            </a:r>
            <a:r>
              <a:rPr lang="zh-CN" altLang="en-US" dirty="0"/>
              <a:t>精准</a:t>
            </a:r>
            <a:r>
              <a:rPr lang="zh-CN" altLang="en-US" dirty="0" smtClean="0"/>
              <a:t>对象识别与控制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en-US" altLang="zh-CN" dirty="0"/>
              <a:t> </a:t>
            </a:r>
            <a:r>
              <a:rPr lang="en-US" altLang="zh-CN" dirty="0" smtClean="0"/>
              <a:t>~ </a:t>
            </a:r>
            <a:r>
              <a:rPr lang="zh-CN" altLang="en-US" dirty="0" smtClean="0"/>
              <a:t>插入带</a:t>
            </a:r>
            <a:r>
              <a:rPr lang="zh-CN" altLang="en-US" dirty="0"/>
              <a:t>控件的</a:t>
            </a:r>
            <a:r>
              <a:rPr lang="zh-CN" altLang="en-US" dirty="0" smtClean="0"/>
              <a:t>步骤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优势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：精确控制，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精确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对比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优势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：脚本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复用性极高，通用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Android,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iOS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50" y="1601106"/>
            <a:ext cx="2625828" cy="4651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849" y="926779"/>
            <a:ext cx="2625828" cy="55225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399" y="926779"/>
            <a:ext cx="2261128" cy="55225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104" y="1591334"/>
            <a:ext cx="2613405" cy="464997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128" b="3927"/>
          <a:stretch/>
        </p:blipFill>
        <p:spPr>
          <a:xfrm>
            <a:off x="6747204" y="4702189"/>
            <a:ext cx="1717412" cy="50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6" name="组合 25"/>
          <p:cNvGrpSpPr/>
          <p:nvPr/>
        </p:nvGrpSpPr>
        <p:grpSpPr>
          <a:xfrm>
            <a:off x="7981840" y="2209573"/>
            <a:ext cx="3125392" cy="656030"/>
            <a:chOff x="8975332" y="3546224"/>
            <a:chExt cx="3125392" cy="65603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5332" y="3546460"/>
              <a:ext cx="2200553" cy="6557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2762" y="3546224"/>
              <a:ext cx="1107962" cy="6560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3" t="285"/>
          <a:stretch/>
        </p:blipFill>
        <p:spPr>
          <a:xfrm>
            <a:off x="8464616" y="4700924"/>
            <a:ext cx="1755394" cy="52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299" y="2579674"/>
            <a:ext cx="5023539" cy="34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0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zh-CN" altLang="en-US" dirty="0" smtClean="0"/>
              <a:t>特点 </a:t>
            </a:r>
            <a:r>
              <a:rPr lang="en-US" altLang="zh-CN" dirty="0"/>
              <a:t>– </a:t>
            </a:r>
            <a:r>
              <a:rPr lang="zh-CN" altLang="en-US" dirty="0" smtClean="0"/>
              <a:t>大幅减少脚本开发时间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en-US" altLang="zh-CN" dirty="0"/>
              <a:t> </a:t>
            </a:r>
            <a:r>
              <a:rPr lang="en-US" altLang="zh-CN" dirty="0" smtClean="0"/>
              <a:t>~ </a:t>
            </a:r>
            <a:r>
              <a:rPr lang="zh-CN" altLang="en-US" dirty="0" smtClean="0"/>
              <a:t>每天可录制</a:t>
            </a:r>
            <a:r>
              <a:rPr lang="en-US" altLang="zh-CN" dirty="0" smtClean="0"/>
              <a:t>30~40</a:t>
            </a:r>
            <a:r>
              <a:rPr lang="zh-CN" altLang="en-US" dirty="0" smtClean="0"/>
              <a:t>条测试用例</a:t>
            </a:r>
            <a:endParaRPr lang="en-US" altLang="zh-CN" dirty="0" smtClean="0"/>
          </a:p>
          <a:p>
            <a:pPr lvl="1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极高的脚本复用性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2"/>
            <a:r>
              <a:rPr lang="zh-CN" altLang="en-US" dirty="0" smtClean="0"/>
              <a:t>可在原脚本中直接替换新版本中更新的控件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具有逻辑判断的脚本，是脚本健壮性更强</a:t>
            </a:r>
            <a:endParaRPr lang="en-US" altLang="zh-CN" dirty="0" smtClean="0"/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Native App, Hybrid App, Web App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的测试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79" y="2811169"/>
            <a:ext cx="4970554" cy="1500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79" y="4575518"/>
            <a:ext cx="4970554" cy="148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082" y="1090425"/>
            <a:ext cx="4907899" cy="492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79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5" y="1752430"/>
            <a:ext cx="2650415" cy="45508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399" y="1749652"/>
            <a:ext cx="2681954" cy="455365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zh-CN" altLang="en-US" dirty="0" smtClean="0"/>
              <a:t>特点 </a:t>
            </a:r>
            <a:r>
              <a:rPr lang="en-US" altLang="zh-CN" dirty="0"/>
              <a:t>– </a:t>
            </a:r>
            <a:r>
              <a:rPr lang="zh-CN" altLang="en-US" dirty="0" smtClean="0"/>
              <a:t>动态密码键盘控制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en-US" altLang="zh-CN" dirty="0"/>
              <a:t> </a:t>
            </a:r>
            <a:r>
              <a:rPr lang="en-US" altLang="zh-CN" dirty="0" smtClean="0"/>
              <a:t>~ </a:t>
            </a:r>
            <a:r>
              <a:rPr lang="zh-CN" altLang="en-US" dirty="0" smtClean="0"/>
              <a:t>支持动态密码键盘的控制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 smtClean="0"/>
              <a:t>OCR</a:t>
            </a:r>
            <a:r>
              <a:rPr lang="zh-CN" altLang="en-US" dirty="0" smtClean="0"/>
              <a:t>图像识别技术，支持</a:t>
            </a:r>
            <a:r>
              <a:rPr lang="zh-CN" altLang="en-US" b="1" dirty="0" smtClean="0">
                <a:solidFill>
                  <a:srgbClr val="FF0000"/>
                </a:solidFill>
              </a:rPr>
              <a:t>动态密码键盘</a:t>
            </a:r>
            <a:r>
              <a:rPr lang="zh-CN" altLang="en-US" dirty="0" smtClean="0"/>
              <a:t>的识别与控制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80" y="1749653"/>
            <a:ext cx="2559267" cy="45536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rot="19800000">
            <a:off x="1077144" y="2505333"/>
            <a:ext cx="1762539" cy="516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民生银行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rot="19800000">
            <a:off x="3860107" y="2505333"/>
            <a:ext cx="1762539" cy="516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招商银行</a:t>
            </a:r>
          </a:p>
        </p:txBody>
      </p:sp>
      <p:sp>
        <p:nvSpPr>
          <p:cNvPr id="12" name="矩形 11"/>
          <p:cNvSpPr/>
          <p:nvPr/>
        </p:nvSpPr>
        <p:spPr>
          <a:xfrm rot="19800000">
            <a:off x="6688643" y="2505334"/>
            <a:ext cx="1762539" cy="516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472" y="1752430"/>
            <a:ext cx="2677505" cy="455087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19800000">
            <a:off x="9512431" y="2505334"/>
            <a:ext cx="1762539" cy="516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中国银行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55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个人信息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讲师基本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姓名：陈清泉</a:t>
            </a:r>
            <a:endParaRPr lang="en-US" altLang="zh-CN" dirty="0"/>
          </a:p>
          <a:p>
            <a:pPr lvl="1"/>
            <a:r>
              <a:rPr lang="zh-CN" altLang="en-US" dirty="0" smtClean="0"/>
              <a:t>职位：</a:t>
            </a:r>
            <a:r>
              <a:rPr lang="en-US" altLang="zh-CN" dirty="0" smtClean="0"/>
              <a:t>Testin</a:t>
            </a:r>
            <a:r>
              <a:rPr lang="zh-CN" altLang="en-US" dirty="0" smtClean="0"/>
              <a:t>创新实验室负责人</a:t>
            </a:r>
            <a:endParaRPr lang="en-US" altLang="zh-CN" dirty="0"/>
          </a:p>
          <a:p>
            <a:pPr lvl="1"/>
            <a:r>
              <a:rPr lang="zh-CN" altLang="en-US" dirty="0" smtClean="0"/>
              <a:t>邮箱：</a:t>
            </a:r>
            <a:r>
              <a:rPr lang="en-US" altLang="zh-CN" dirty="0" smtClean="0"/>
              <a:t>ChenQingQuan@testin.cn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履历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具有</a:t>
            </a:r>
            <a:r>
              <a:rPr lang="en-US" altLang="zh-CN" dirty="0" smtClean="0"/>
              <a:t>10</a:t>
            </a:r>
            <a:r>
              <a:rPr lang="zh-CN" altLang="en-US" dirty="0" smtClean="0"/>
              <a:t>年</a:t>
            </a:r>
            <a:r>
              <a:rPr lang="zh-CN" altLang="en-US" dirty="0"/>
              <a:t>手机</a:t>
            </a:r>
            <a:r>
              <a:rPr lang="en-US" altLang="zh-CN" dirty="0"/>
              <a:t>/</a:t>
            </a:r>
            <a:r>
              <a:rPr lang="zh-CN" altLang="en-US" dirty="0"/>
              <a:t>移动</a:t>
            </a:r>
            <a:r>
              <a:rPr lang="zh-CN" altLang="en-US" dirty="0" smtClean="0"/>
              <a:t>互联软件测试经验；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精通自动化测试，</a:t>
            </a:r>
            <a:r>
              <a:rPr lang="zh-CN" altLang="zh-CN" dirty="0" smtClean="0"/>
              <a:t>兼容性</a:t>
            </a:r>
            <a:r>
              <a:rPr lang="zh-CN" altLang="zh-CN" dirty="0"/>
              <a:t>测试</a:t>
            </a:r>
            <a:r>
              <a:rPr lang="zh-CN" altLang="zh-CN" dirty="0" smtClean="0"/>
              <a:t>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zh-CN" dirty="0" smtClean="0"/>
              <a:t>终端</a:t>
            </a:r>
            <a:r>
              <a:rPr lang="zh-CN" altLang="zh-CN" dirty="0"/>
              <a:t>用户</a:t>
            </a:r>
            <a:r>
              <a:rPr lang="zh-CN" altLang="zh-CN" dirty="0" smtClean="0"/>
              <a:t>测试</a:t>
            </a:r>
            <a:r>
              <a:rPr lang="zh-CN" altLang="en-US" dirty="0" smtClean="0"/>
              <a:t>，</a:t>
            </a:r>
            <a:r>
              <a:rPr lang="zh-CN" altLang="zh-CN" dirty="0" smtClean="0"/>
              <a:t>设备</a:t>
            </a:r>
            <a:r>
              <a:rPr lang="zh-CN" altLang="zh-CN" dirty="0"/>
              <a:t>兼容性测试</a:t>
            </a:r>
            <a:r>
              <a:rPr lang="zh-CN" altLang="zh-CN" dirty="0" smtClean="0"/>
              <a:t>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zh-CN" dirty="0" smtClean="0"/>
              <a:t>功能测试，压力</a:t>
            </a:r>
            <a:r>
              <a:rPr lang="zh-CN" altLang="zh-CN" dirty="0"/>
              <a:t>测试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可用性测试，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zh-CN" dirty="0" smtClean="0"/>
              <a:t>场</a:t>
            </a:r>
            <a:r>
              <a:rPr lang="zh-CN" altLang="zh-CN" dirty="0"/>
              <a:t>测，路</a:t>
            </a:r>
            <a:r>
              <a:rPr lang="zh-CN" altLang="zh-CN" dirty="0" smtClean="0"/>
              <a:t>测</a:t>
            </a:r>
            <a:r>
              <a:rPr lang="zh-CN" altLang="en-US" dirty="0" smtClean="0"/>
              <a:t>，功耗测试；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</a:t>
            </a:r>
            <a:r>
              <a:rPr lang="zh-CN" altLang="en-US" dirty="0" smtClean="0"/>
              <a:t>年移动设备自动化测试经验；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年自动化</a:t>
            </a:r>
            <a:r>
              <a:rPr lang="zh-CN" altLang="en-US" dirty="0"/>
              <a:t>测试</a:t>
            </a:r>
            <a:r>
              <a:rPr lang="zh-CN" altLang="en-US" dirty="0" smtClean="0"/>
              <a:t>工具产品设计与技术支持；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" t="14566" r="54" b="8005"/>
          <a:stretch/>
        </p:blipFill>
        <p:spPr>
          <a:xfrm>
            <a:off x="7543799" y="825643"/>
            <a:ext cx="3711863" cy="54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2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zh-CN" altLang="en-US" dirty="0" smtClean="0"/>
              <a:t>特点 </a:t>
            </a:r>
            <a:r>
              <a:rPr lang="en-US" altLang="zh-CN" dirty="0"/>
              <a:t>– </a:t>
            </a:r>
            <a:r>
              <a:rPr lang="zh-CN" altLang="en-US" dirty="0" smtClean="0"/>
              <a:t>短信验证码获取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en-US" altLang="zh-CN" dirty="0"/>
              <a:t> </a:t>
            </a:r>
            <a:r>
              <a:rPr lang="en-US" altLang="zh-CN" dirty="0" smtClean="0"/>
              <a:t>~ </a:t>
            </a:r>
            <a:r>
              <a:rPr lang="zh-CN" altLang="en-US" dirty="0" smtClean="0"/>
              <a:t>支持获取系统短信验证码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1392683"/>
            <a:ext cx="7188351" cy="4663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767" y="998169"/>
            <a:ext cx="3285703" cy="505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9369287" y="5181600"/>
            <a:ext cx="2098183" cy="4505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62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zh-CN" altLang="en-US" dirty="0" smtClean="0"/>
              <a:t>特点 </a:t>
            </a:r>
            <a:r>
              <a:rPr lang="en-US" altLang="zh-CN" dirty="0"/>
              <a:t>– </a:t>
            </a:r>
            <a:r>
              <a:rPr lang="zh-CN" altLang="en-US" dirty="0"/>
              <a:t>大幅</a:t>
            </a:r>
            <a:r>
              <a:rPr lang="zh-CN" altLang="en-US" dirty="0" smtClean="0"/>
              <a:t>减少脚本管理时间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en-US" altLang="zh-CN" dirty="0"/>
              <a:t> </a:t>
            </a:r>
            <a:r>
              <a:rPr lang="en-US" altLang="zh-CN" dirty="0" smtClean="0"/>
              <a:t>~ </a:t>
            </a:r>
            <a:r>
              <a:rPr lang="zh-CN" altLang="en-US" dirty="0" smtClean="0"/>
              <a:t>简化脚本管理过程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根据标签快速筛选出脚本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根据脚本步骤列表掌握脚本运行状态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快速选择全部脚本并执行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56" y="2406031"/>
            <a:ext cx="3052359" cy="3703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93" y="1118410"/>
            <a:ext cx="7090263" cy="51454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270" y="1769716"/>
            <a:ext cx="6096528" cy="403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70" y="1769716"/>
            <a:ext cx="6096528" cy="3962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04" y="1769716"/>
            <a:ext cx="6106993" cy="4050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6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iTestinPRO</a:t>
            </a:r>
            <a:r>
              <a:rPr lang="zh-CN" altLang="en-US" dirty="0" smtClean="0"/>
              <a:t>特点 </a:t>
            </a:r>
            <a:r>
              <a:rPr lang="en-US" altLang="zh-CN" dirty="0"/>
              <a:t>– </a:t>
            </a:r>
            <a:r>
              <a:rPr lang="zh-CN" altLang="en-US" dirty="0"/>
              <a:t>大幅</a:t>
            </a:r>
            <a:r>
              <a:rPr lang="zh-CN" altLang="en-US" dirty="0" smtClean="0"/>
              <a:t>减少报告阅读时间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 err="1"/>
              <a:t>i</a:t>
            </a:r>
            <a:r>
              <a:rPr lang="en-US" altLang="zh-CN" dirty="0" err="1"/>
              <a:t>TestinPRO</a:t>
            </a:r>
            <a:r>
              <a:rPr lang="en-US" altLang="zh-CN" dirty="0"/>
              <a:t> ~</a:t>
            </a:r>
            <a:r>
              <a:rPr lang="zh-CN" altLang="en-US" dirty="0"/>
              <a:t>报告</a:t>
            </a:r>
            <a:r>
              <a:rPr lang="zh-CN" altLang="en-US" dirty="0"/>
              <a:t>清晰简单 测试结果全程可回溯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1322081"/>
            <a:ext cx="8275738" cy="445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39" y="1322082"/>
            <a:ext cx="8275738" cy="4458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t="3502" r="1807" b="8148"/>
          <a:stretch/>
        </p:blipFill>
        <p:spPr>
          <a:xfrm>
            <a:off x="641182" y="1355070"/>
            <a:ext cx="6446137" cy="4354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18" y="1322082"/>
            <a:ext cx="8240059" cy="443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623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iTestinPRO</a:t>
            </a:r>
            <a:r>
              <a:rPr lang="zh-CN" altLang="en-US" dirty="0" smtClean="0"/>
              <a:t>特点 </a:t>
            </a:r>
            <a:r>
              <a:rPr lang="en-US" altLang="zh-CN" dirty="0"/>
              <a:t>– </a:t>
            </a:r>
            <a:r>
              <a:rPr lang="zh-CN" altLang="en-US" dirty="0"/>
              <a:t>大幅</a:t>
            </a:r>
            <a:r>
              <a:rPr lang="zh-CN" altLang="en-US" dirty="0" smtClean="0"/>
              <a:t>减少测试部署时间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err="1">
                <a:solidFill>
                  <a:srgbClr val="004280"/>
                </a:solidFill>
                <a:latin typeface="微软雅黑" pitchFamily="34" charset="-122"/>
                <a:ea typeface="微软雅黑" pitchFamily="34" charset="-122"/>
              </a:rPr>
              <a:t>iTestinPRO</a:t>
            </a:r>
            <a:r>
              <a:rPr lang="en-US" altLang="zh-CN" sz="2000" dirty="0">
                <a:solidFill>
                  <a:srgbClr val="004280"/>
                </a:solidFill>
                <a:latin typeface="微软雅黑" pitchFamily="34" charset="-122"/>
                <a:ea typeface="微软雅黑" pitchFamily="34" charset="-122"/>
              </a:rPr>
              <a:t> ~ </a:t>
            </a:r>
            <a:r>
              <a:rPr lang="zh-CN" altLang="en-US" sz="2000" dirty="0">
                <a:solidFill>
                  <a:srgbClr val="004280"/>
                </a:solidFill>
                <a:latin typeface="微软雅黑" pitchFamily="34" charset="-122"/>
                <a:ea typeface="微软雅黑" pitchFamily="34" charset="-122"/>
              </a:rPr>
              <a:t>一个测试站，多部测试机</a:t>
            </a:r>
            <a:endParaRPr lang="en-US" altLang="zh-CN" sz="2000" dirty="0">
              <a:solidFill>
                <a:srgbClr val="00428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台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驱动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台测试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设备分别进行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(Android &amp; IOS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同时支持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2"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可以在一台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部署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台测试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设备同时进行测试，最终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出具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台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设备的测试报告，大大提高工具利用率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zh-CN" alt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642441" y="2100795"/>
            <a:ext cx="4857886" cy="3926878"/>
            <a:chOff x="1631577" y="2281616"/>
            <a:chExt cx="4857886" cy="3926878"/>
          </a:xfrm>
        </p:grpSpPr>
        <p:grpSp>
          <p:nvGrpSpPr>
            <p:cNvPr id="44" name="组合 43"/>
            <p:cNvGrpSpPr/>
            <p:nvPr/>
          </p:nvGrpSpPr>
          <p:grpSpPr>
            <a:xfrm>
              <a:off x="1631577" y="2281616"/>
              <a:ext cx="4857886" cy="3926878"/>
              <a:chOff x="1832567" y="2361128"/>
              <a:chExt cx="4857886" cy="3926878"/>
            </a:xfrm>
          </p:grpSpPr>
          <p:grpSp>
            <p:nvGrpSpPr>
              <p:cNvPr id="6" name="Group 18"/>
              <p:cNvGrpSpPr/>
              <p:nvPr/>
            </p:nvGrpSpPr>
            <p:grpSpPr>
              <a:xfrm>
                <a:off x="1832567" y="2361128"/>
                <a:ext cx="4857886" cy="3926878"/>
                <a:chOff x="889516" y="2376595"/>
                <a:chExt cx="4662803" cy="3769181"/>
              </a:xfrm>
            </p:grpSpPr>
            <p:pic>
              <p:nvPicPr>
                <p:cNvPr id="7" name="Picture 3" descr="D:\Niu Geng\Dropbox\Management\PPT\2014-02-17 MT3黑箱申请proposal\image素材\20140221030257695_easyicon_net_512.pn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929763" y="3230623"/>
                  <a:ext cx="636710" cy="6367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" name="Picture 4" descr="D:\Niu Geng\Dropbox\Management\PPT\2014-02-17 MT3黑箱申请proposal\image素材\20140221030328351_easyicon_net_256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889516" y="2517268"/>
                  <a:ext cx="622815" cy="622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" name="Picture 5" descr="D:\Niu Geng\Dropbox\Management\PPT\2014-02-17 MT3黑箱申请proposal\image素材\20140221030340736_easyicon_net_256.png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929763" y="5532484"/>
                  <a:ext cx="582568" cy="5825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0" name="Straight Connector 22"/>
                <p:cNvCxnSpPr/>
                <p:nvPr/>
              </p:nvCxnSpPr>
              <p:spPr>
                <a:xfrm>
                  <a:off x="1512331" y="3577055"/>
                  <a:ext cx="1108031" cy="356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23"/>
                <p:cNvSpPr txBox="1"/>
                <p:nvPr/>
              </p:nvSpPr>
              <p:spPr>
                <a:xfrm>
                  <a:off x="1787848" y="2612871"/>
                  <a:ext cx="832515" cy="295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USB</a:t>
                  </a:r>
                  <a:endPara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TextBox 24"/>
                <p:cNvSpPr txBox="1"/>
                <p:nvPr/>
              </p:nvSpPr>
              <p:spPr>
                <a:xfrm>
                  <a:off x="1787848" y="3284690"/>
                  <a:ext cx="600509" cy="295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USB</a:t>
                  </a:r>
                  <a:endPara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" name="TextBox 25"/>
                <p:cNvSpPr txBox="1"/>
                <p:nvPr/>
              </p:nvSpPr>
              <p:spPr>
                <a:xfrm>
                  <a:off x="1787848" y="4044803"/>
                  <a:ext cx="600509" cy="295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USB</a:t>
                  </a:r>
                  <a:endPara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4" name="Group 44"/>
                <p:cNvGrpSpPr/>
                <p:nvPr/>
              </p:nvGrpSpPr>
              <p:grpSpPr>
                <a:xfrm>
                  <a:off x="2695568" y="2376595"/>
                  <a:ext cx="2856751" cy="3769181"/>
                  <a:chOff x="3186896" y="2472131"/>
                  <a:chExt cx="2856751" cy="3769181"/>
                </a:xfrm>
              </p:grpSpPr>
              <p:grpSp>
                <p:nvGrpSpPr>
                  <p:cNvPr id="37" name="Group 21"/>
                  <p:cNvGrpSpPr/>
                  <p:nvPr/>
                </p:nvGrpSpPr>
                <p:grpSpPr>
                  <a:xfrm>
                    <a:off x="3446208" y="3385913"/>
                    <a:ext cx="1936141" cy="965644"/>
                    <a:chOff x="4996783" y="5165444"/>
                    <a:chExt cx="1936141" cy="965644"/>
                  </a:xfrm>
                </p:grpSpPr>
                <p:pic>
                  <p:nvPicPr>
                    <p:cNvPr id="41" name="Picture 4" descr="C:\Users\XuBing\Desktop\20140808092629579_easyicon_net_256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/>
                    <a:srcRect/>
                    <a:stretch>
                      <a:fillRect/>
                    </a:stretch>
                  </p:blipFill>
                  <p:spPr bwMode="auto">
                    <a:xfrm>
                      <a:off x="4996783" y="5165444"/>
                      <a:ext cx="965644" cy="965644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42" name="Picture 5" descr="C:\Users\XuBing\Desktop\20140808092744999_easyicon_net_128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/>
                    <a:srcRect/>
                    <a:stretch>
                      <a:fillRect/>
                    </a:stretch>
                  </p:blipFill>
                  <p:spPr bwMode="auto">
                    <a:xfrm>
                      <a:off x="6114357" y="5269104"/>
                      <a:ext cx="818567" cy="818568"/>
                    </a:xfrm>
                    <a:prstGeom prst="rect">
                      <a:avLst/>
                    </a:prstGeom>
                    <a:noFill/>
                  </p:spPr>
                </p:pic>
              </p:grpSp>
              <p:sp>
                <p:nvSpPr>
                  <p:cNvPr id="38" name="Rectangle 50"/>
                  <p:cNvSpPr/>
                  <p:nvPr/>
                </p:nvSpPr>
                <p:spPr>
                  <a:xfrm>
                    <a:off x="3186896" y="2472131"/>
                    <a:ext cx="2681641" cy="3769181"/>
                  </a:xfrm>
                  <a:prstGeom prst="rect">
                    <a:avLst/>
                  </a:prstGeom>
                  <a:noFill/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TextBox 51"/>
                  <p:cNvSpPr txBox="1"/>
                  <p:nvPr/>
                </p:nvSpPr>
                <p:spPr>
                  <a:xfrm>
                    <a:off x="3734504" y="2661615"/>
                    <a:ext cx="1814882" cy="3249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iTestin</a:t>
                    </a:r>
                    <a:r>
                      <a:rPr lang="zh-CN" altLang="en-US" sz="16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测试系统</a:t>
                    </a:r>
                    <a:endParaRPr lang="zh-CN" altLang="en-US" sz="1600" b="1" dirty="0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0" name="TextBox 52"/>
                  <p:cNvSpPr txBox="1"/>
                  <p:nvPr/>
                </p:nvSpPr>
                <p:spPr>
                  <a:xfrm>
                    <a:off x="5347621" y="3761810"/>
                    <a:ext cx="696026" cy="2658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脚本</a:t>
                    </a:r>
                    <a:endParaRPr lang="zh-CN" altLang="en-US" sz="1200" dirty="0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cxnSp>
              <p:nvCxnSpPr>
                <p:cNvPr id="23" name="Straight Connector 35"/>
                <p:cNvCxnSpPr/>
                <p:nvPr/>
              </p:nvCxnSpPr>
              <p:spPr>
                <a:xfrm>
                  <a:off x="1512331" y="2883035"/>
                  <a:ext cx="1108031" cy="356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36"/>
                <p:cNvCxnSpPr/>
                <p:nvPr/>
              </p:nvCxnSpPr>
              <p:spPr>
                <a:xfrm>
                  <a:off x="1512331" y="4333759"/>
                  <a:ext cx="1108031" cy="356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37"/>
                <p:cNvSpPr txBox="1"/>
                <p:nvPr/>
              </p:nvSpPr>
              <p:spPr>
                <a:xfrm>
                  <a:off x="1787848" y="5528351"/>
                  <a:ext cx="600509" cy="295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USB</a:t>
                  </a:r>
                  <a:endPara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26" name="Straight Connector 38"/>
                <p:cNvCxnSpPr/>
                <p:nvPr/>
              </p:nvCxnSpPr>
              <p:spPr>
                <a:xfrm>
                  <a:off x="1512331" y="5817306"/>
                  <a:ext cx="1108031" cy="3566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" name="Picture 3" descr="C:\Users\XuBing\Desktop\20140810072643395_easyicon_net_72.png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929763" y="3960434"/>
                  <a:ext cx="685800" cy="685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3" name="文本框 42"/>
              <p:cNvSpPr txBox="1"/>
              <p:nvPr/>
            </p:nvSpPr>
            <p:spPr>
              <a:xfrm>
                <a:off x="2788700" y="4669821"/>
                <a:ext cx="433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/>
                  <a:t>…</a:t>
                </a:r>
                <a:endParaRPr lang="zh-CN" altLang="en-US" sz="3200" dirty="0"/>
              </a:p>
            </p:txBody>
          </p:sp>
        </p:grp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388" y="4427698"/>
              <a:ext cx="2243238" cy="1390808"/>
            </a:xfrm>
            <a:prstGeom prst="rect">
              <a:avLst/>
            </a:prstGeom>
          </p:spPr>
        </p:pic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178" y="2088777"/>
            <a:ext cx="6059840" cy="393889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t="16171" r="452" b="325"/>
          <a:stretch/>
        </p:blipFill>
        <p:spPr>
          <a:xfrm>
            <a:off x="5471087" y="2326673"/>
            <a:ext cx="6094172" cy="3687957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87" y="1977738"/>
            <a:ext cx="5923744" cy="4208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85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iTestinPRO</a:t>
            </a:r>
            <a:r>
              <a:rPr lang="en-US" altLang="zh-CN" dirty="0" smtClean="0"/>
              <a:t> </a:t>
            </a:r>
            <a:r>
              <a:rPr lang="en-US" altLang="zh-CN" dirty="0"/>
              <a:t>~ </a:t>
            </a:r>
            <a:r>
              <a:rPr lang="zh-CN" altLang="en-US" dirty="0"/>
              <a:t>一个测试站，多部测试机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6" r="239" b="2163"/>
          <a:stretch/>
        </p:blipFill>
        <p:spPr>
          <a:xfrm>
            <a:off x="646556" y="736665"/>
            <a:ext cx="10933878" cy="559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6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0000" y="117501"/>
            <a:ext cx="11697256" cy="51749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TestinPRO</a:t>
            </a:r>
            <a:r>
              <a:rPr lang="en-US" altLang="zh-CN" dirty="0" smtClean="0"/>
              <a:t> - </a:t>
            </a:r>
            <a:r>
              <a:rPr lang="zh-CN" altLang="en-US" dirty="0" smtClean="0"/>
              <a:t>自动化测试平台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Testin, All Rights Reserved</a:t>
            </a:r>
          </a:p>
          <a:p>
            <a:endParaRPr lang="en-US" dirty="0" smtClean="0"/>
          </a:p>
        </p:txBody>
      </p:sp>
      <p:sp>
        <p:nvSpPr>
          <p:cNvPr id="6" name="任意多边形 5"/>
          <p:cNvSpPr/>
          <p:nvPr/>
        </p:nvSpPr>
        <p:spPr bwMode="auto">
          <a:xfrm>
            <a:off x="190607" y="771895"/>
            <a:ext cx="11810786" cy="749515"/>
          </a:xfrm>
          <a:custGeom>
            <a:avLst/>
            <a:gdLst>
              <a:gd name="connsiteX0" fmla="*/ 0 w 4064000"/>
              <a:gd name="connsiteY0" fmla="*/ 0 h 1016000"/>
              <a:gd name="connsiteX1" fmla="*/ 4064000 w 4064000"/>
              <a:gd name="connsiteY1" fmla="*/ 0 h 1016000"/>
              <a:gd name="connsiteX2" fmla="*/ 4064000 w 4064000"/>
              <a:gd name="connsiteY2" fmla="*/ 1016000 h 1016000"/>
              <a:gd name="connsiteX3" fmla="*/ 0 w 4064000"/>
              <a:gd name="connsiteY3" fmla="*/ 1016000 h 1016000"/>
              <a:gd name="connsiteX4" fmla="*/ 0 w 4064000"/>
              <a:gd name="connsiteY4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4000" h="1016000">
                <a:moveTo>
                  <a:pt x="0" y="0"/>
                </a:moveTo>
                <a:lnTo>
                  <a:pt x="4064000" y="0"/>
                </a:lnTo>
                <a:lnTo>
                  <a:pt x="40640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2E75B6"/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99136" tIns="199136" rIns="199136" bIns="199136" spcCol="127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Testin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提供软硬件一体化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的自动化解决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方案，满足专业用户自有设备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管理、设备共享、兼容测试、功能测试、自动拨测等多方面的集成测试需求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20" y="1828800"/>
            <a:ext cx="11586129" cy="422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3865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TestinPRO</a:t>
            </a:r>
            <a:r>
              <a:rPr lang="en-US" altLang="zh-CN" dirty="0" smtClean="0"/>
              <a:t> </a:t>
            </a:r>
            <a:r>
              <a:rPr lang="zh-CN" altLang="en-US" dirty="0" smtClean="0"/>
              <a:t>自动化</a:t>
            </a:r>
            <a:r>
              <a:rPr lang="zh-CN" altLang="en-US" dirty="0"/>
              <a:t>测试</a:t>
            </a:r>
            <a:r>
              <a:rPr lang="zh-CN" altLang="en-US" dirty="0" smtClean="0"/>
              <a:t>平台 </a:t>
            </a:r>
            <a:r>
              <a:rPr lang="en-US" altLang="zh-CN" dirty="0" smtClean="0"/>
              <a:t>- </a:t>
            </a:r>
            <a:r>
              <a:rPr lang="zh-CN" altLang="en-US" dirty="0" smtClean="0"/>
              <a:t>业务架构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74180" y="778029"/>
            <a:ext cx="11266712" cy="5499859"/>
            <a:chOff x="-381972" y="188641"/>
            <a:chExt cx="9860429" cy="4813380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8180412" y="919022"/>
              <a:ext cx="0" cy="4174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1007602" y="188641"/>
              <a:ext cx="6228693" cy="4813380"/>
              <a:chOff x="539552" y="620688"/>
              <a:chExt cx="8208912" cy="5616625"/>
            </a:xfrm>
          </p:grpSpPr>
          <p:sp>
            <p:nvSpPr>
              <p:cNvPr id="127" name="圆角矩形 126"/>
              <p:cNvSpPr/>
              <p:nvPr/>
            </p:nvSpPr>
            <p:spPr>
              <a:xfrm>
                <a:off x="539552" y="620688"/>
                <a:ext cx="8208912" cy="5616624"/>
              </a:xfrm>
              <a:prstGeom prst="roundRect">
                <a:avLst>
                  <a:gd name="adj" fmla="val 4697"/>
                </a:avLst>
              </a:prstGeom>
              <a:solidFill>
                <a:srgbClr val="00B050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28" name="圆角矩形 127"/>
              <p:cNvSpPr/>
              <p:nvPr/>
            </p:nvSpPr>
            <p:spPr>
              <a:xfrm>
                <a:off x="539552" y="1006787"/>
                <a:ext cx="8208912" cy="523052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493363" y="242524"/>
              <a:ext cx="2829931" cy="24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自动化测试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平台 核心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架构</a:t>
              </a:r>
              <a:endPara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267744" y="586553"/>
              <a:ext cx="3147448" cy="865249"/>
              <a:chOff x="3018141" y="618404"/>
              <a:chExt cx="2532517" cy="865249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3018141" y="635512"/>
                <a:ext cx="2532517" cy="848141"/>
                <a:chOff x="539552" y="620688"/>
                <a:chExt cx="8208912" cy="5616625"/>
              </a:xfrm>
            </p:grpSpPr>
            <p:sp>
              <p:nvSpPr>
                <p:cNvPr id="125" name="圆角矩形 124"/>
                <p:cNvSpPr/>
                <p:nvPr/>
              </p:nvSpPr>
              <p:spPr>
                <a:xfrm>
                  <a:off x="539552" y="620688"/>
                  <a:ext cx="8208912" cy="5616624"/>
                </a:xfrm>
                <a:prstGeom prst="roundRect">
                  <a:avLst>
                    <a:gd name="adj" fmla="val 4697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  <p:sp>
              <p:nvSpPr>
                <p:cNvPr id="126" name="圆角矩形 125"/>
                <p:cNvSpPr/>
                <p:nvPr/>
              </p:nvSpPr>
              <p:spPr>
                <a:xfrm>
                  <a:off x="539552" y="1945593"/>
                  <a:ext cx="8208912" cy="42917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</p:grpSp>
          <p:sp>
            <p:nvSpPr>
              <p:cNvPr id="124" name="TextBox 12"/>
              <p:cNvSpPr txBox="1"/>
              <p:nvPr/>
            </p:nvSpPr>
            <p:spPr>
              <a:xfrm>
                <a:off x="3854069" y="618404"/>
                <a:ext cx="769019" cy="228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dirty="0">
                    <a:latin typeface="微软雅黑" pitchFamily="34" charset="-122"/>
                    <a:ea typeface="微软雅黑" pitchFamily="34" charset="-122"/>
                  </a:rPr>
                  <a:t>功能</a:t>
                </a:r>
                <a:endParaRPr lang="en-US" altLang="zh-CN" sz="1100" dirty="0" smtClean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136520" y="2721545"/>
              <a:ext cx="6008543" cy="2172465"/>
              <a:chOff x="381218" y="2721545"/>
              <a:chExt cx="6763846" cy="2172465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381218" y="2721545"/>
                <a:ext cx="6763846" cy="2172465"/>
                <a:chOff x="539552" y="620688"/>
                <a:chExt cx="8208912" cy="5616629"/>
              </a:xfrm>
            </p:grpSpPr>
            <p:sp>
              <p:nvSpPr>
                <p:cNvPr id="121" name="圆角矩形 120"/>
                <p:cNvSpPr/>
                <p:nvPr/>
              </p:nvSpPr>
              <p:spPr>
                <a:xfrm>
                  <a:off x="539552" y="620688"/>
                  <a:ext cx="8208912" cy="5616624"/>
                </a:xfrm>
                <a:prstGeom prst="roundRect">
                  <a:avLst>
                    <a:gd name="adj" fmla="val 4697"/>
                  </a:avLst>
                </a:prstGeom>
                <a:solidFill>
                  <a:schemeClr val="bg2">
                    <a:lumMod val="7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  <p:sp>
              <p:nvSpPr>
                <p:cNvPr id="122" name="圆角矩形 121"/>
                <p:cNvSpPr/>
                <p:nvPr/>
              </p:nvSpPr>
              <p:spPr>
                <a:xfrm>
                  <a:off x="539552" y="1350418"/>
                  <a:ext cx="8208912" cy="48868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</p:grpSp>
          <p:sp>
            <p:nvSpPr>
              <p:cNvPr id="120" name="TextBox 20"/>
              <p:cNvSpPr txBox="1"/>
              <p:nvPr/>
            </p:nvSpPr>
            <p:spPr>
              <a:xfrm>
                <a:off x="2567518" y="2737910"/>
                <a:ext cx="2325884" cy="242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 smtClean="0">
                    <a:latin typeface="微软雅黑" pitchFamily="34" charset="-122"/>
                    <a:ea typeface="微软雅黑" pitchFamily="34" charset="-122"/>
                  </a:rPr>
                  <a:t>资源池</a:t>
                </a:r>
                <a:endParaRPr lang="en-US" altLang="zh-CN" sz="1200" b="1" dirty="0" smtClean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255137" y="3920757"/>
              <a:ext cx="1452803" cy="860694"/>
              <a:chOff x="663789" y="3920757"/>
              <a:chExt cx="1452803" cy="86069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663789" y="3933310"/>
                <a:ext cx="1452803" cy="848141"/>
                <a:chOff x="539552" y="620688"/>
                <a:chExt cx="8208912" cy="5616625"/>
              </a:xfrm>
            </p:grpSpPr>
            <p:sp>
              <p:nvSpPr>
                <p:cNvPr id="117" name="圆角矩形 116"/>
                <p:cNvSpPr/>
                <p:nvPr/>
              </p:nvSpPr>
              <p:spPr>
                <a:xfrm>
                  <a:off x="539552" y="620688"/>
                  <a:ext cx="8208912" cy="5616624"/>
                </a:xfrm>
                <a:prstGeom prst="roundRect">
                  <a:avLst>
                    <a:gd name="adj" fmla="val 4697"/>
                  </a:avLst>
                </a:prstGeom>
                <a:solidFill>
                  <a:schemeClr val="bg2"/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  <p:sp>
              <p:nvSpPr>
                <p:cNvPr id="118" name="圆角矩形 117"/>
                <p:cNvSpPr/>
                <p:nvPr/>
              </p:nvSpPr>
              <p:spPr>
                <a:xfrm>
                  <a:off x="539552" y="1945593"/>
                  <a:ext cx="8208912" cy="42917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</p:grpSp>
          <p:sp>
            <p:nvSpPr>
              <p:cNvPr id="116" name="TextBox 24"/>
              <p:cNvSpPr txBox="1"/>
              <p:nvPr/>
            </p:nvSpPr>
            <p:spPr>
              <a:xfrm>
                <a:off x="752362" y="3920757"/>
                <a:ext cx="12991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latin typeface="微软雅黑" pitchFamily="34" charset="-122"/>
                    <a:ea typeface="微软雅黑" pitchFamily="34" charset="-122"/>
                  </a:rPr>
                  <a:t>网络资源</a:t>
                </a:r>
                <a:endParaRPr lang="en-US" altLang="zh-CN" sz="900" dirty="0" smtClean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997142" y="3079208"/>
              <a:ext cx="1951122" cy="860694"/>
              <a:chOff x="6256821" y="3789565"/>
              <a:chExt cx="1635427" cy="860694"/>
            </a:xfrm>
          </p:grpSpPr>
          <p:grpSp>
            <p:nvGrpSpPr>
              <p:cNvPr id="111" name="组合 110"/>
              <p:cNvGrpSpPr/>
              <p:nvPr/>
            </p:nvGrpSpPr>
            <p:grpSpPr>
              <a:xfrm>
                <a:off x="6256821" y="3802118"/>
                <a:ext cx="1635427" cy="848141"/>
                <a:chOff x="539552" y="620688"/>
                <a:chExt cx="8208912" cy="5616625"/>
              </a:xfrm>
            </p:grpSpPr>
            <p:sp>
              <p:nvSpPr>
                <p:cNvPr id="113" name="圆角矩形 112"/>
                <p:cNvSpPr/>
                <p:nvPr/>
              </p:nvSpPr>
              <p:spPr>
                <a:xfrm>
                  <a:off x="539552" y="620688"/>
                  <a:ext cx="8208912" cy="5616624"/>
                </a:xfrm>
                <a:prstGeom prst="roundRect">
                  <a:avLst>
                    <a:gd name="adj" fmla="val 4697"/>
                  </a:avLst>
                </a:prstGeom>
                <a:solidFill>
                  <a:schemeClr val="bg2"/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  <p:sp>
              <p:nvSpPr>
                <p:cNvPr id="114" name="圆角矩形 113"/>
                <p:cNvSpPr/>
                <p:nvPr/>
              </p:nvSpPr>
              <p:spPr>
                <a:xfrm>
                  <a:off x="539552" y="1945593"/>
                  <a:ext cx="8208912" cy="42917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</p:grpSp>
          <p:sp>
            <p:nvSpPr>
              <p:cNvPr id="112" name="TextBox 32"/>
              <p:cNvSpPr txBox="1"/>
              <p:nvPr/>
            </p:nvSpPr>
            <p:spPr>
              <a:xfrm>
                <a:off x="6364705" y="3789565"/>
                <a:ext cx="146249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 smtClean="0">
                    <a:latin typeface="微软雅黑" pitchFamily="34" charset="-122"/>
                    <a:ea typeface="微软雅黑" pitchFamily="34" charset="-122"/>
                  </a:rPr>
                  <a:t>数据存储资源</a:t>
                </a:r>
                <a:endParaRPr lang="en-US" altLang="zh-CN" sz="900" dirty="0" smtClean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15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1821" y="4155813"/>
              <a:ext cx="1033634" cy="552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" name="组合 15"/>
            <p:cNvGrpSpPr/>
            <p:nvPr/>
          </p:nvGrpSpPr>
          <p:grpSpPr>
            <a:xfrm>
              <a:off x="2817520" y="3068186"/>
              <a:ext cx="2088231" cy="1397214"/>
              <a:chOff x="2771801" y="3190760"/>
              <a:chExt cx="2088231" cy="1397214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771801" y="3190760"/>
                <a:ext cx="2088231" cy="1397214"/>
                <a:chOff x="3216861" y="3185756"/>
                <a:chExt cx="1635427" cy="850461"/>
              </a:xfrm>
            </p:grpSpPr>
            <p:grpSp>
              <p:nvGrpSpPr>
                <p:cNvPr id="107" name="组合 106"/>
                <p:cNvGrpSpPr/>
                <p:nvPr/>
              </p:nvGrpSpPr>
              <p:grpSpPr>
                <a:xfrm>
                  <a:off x="3216861" y="3188076"/>
                  <a:ext cx="1635427" cy="848141"/>
                  <a:chOff x="539552" y="620688"/>
                  <a:chExt cx="8208912" cy="5616625"/>
                </a:xfrm>
              </p:grpSpPr>
              <p:sp>
                <p:nvSpPr>
                  <p:cNvPr id="109" name="圆角矩形 108"/>
                  <p:cNvSpPr/>
                  <p:nvPr/>
                </p:nvSpPr>
                <p:spPr>
                  <a:xfrm>
                    <a:off x="539552" y="620688"/>
                    <a:ext cx="8208912" cy="5616624"/>
                  </a:xfrm>
                  <a:prstGeom prst="roundRect">
                    <a:avLst>
                      <a:gd name="adj" fmla="val 4697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100"/>
                  </a:p>
                </p:txBody>
              </p:sp>
              <p:sp>
                <p:nvSpPr>
                  <p:cNvPr id="110" name="圆角矩形 109"/>
                  <p:cNvSpPr/>
                  <p:nvPr/>
                </p:nvSpPr>
                <p:spPr>
                  <a:xfrm>
                    <a:off x="539552" y="1593233"/>
                    <a:ext cx="8208912" cy="46440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bg1"/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100"/>
                  </a:p>
                </p:txBody>
              </p:sp>
            </p:grpSp>
            <p:sp>
              <p:nvSpPr>
                <p:cNvPr id="108" name="TextBox 28"/>
                <p:cNvSpPr txBox="1"/>
                <p:nvPr/>
              </p:nvSpPr>
              <p:spPr>
                <a:xfrm>
                  <a:off x="3306843" y="3185756"/>
                  <a:ext cx="1462493" cy="149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000" dirty="0" smtClean="0">
                      <a:latin typeface="微软雅黑" pitchFamily="34" charset="-122"/>
                      <a:ea typeface="微软雅黑" pitchFamily="34" charset="-122"/>
                    </a:rPr>
                    <a:t>服务资源</a:t>
                  </a:r>
                  <a:endParaRPr lang="en-US" altLang="zh-CN" sz="1000" dirty="0" smtClean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02" name="圆角矩形 101"/>
              <p:cNvSpPr/>
              <p:nvPr/>
            </p:nvSpPr>
            <p:spPr>
              <a:xfrm>
                <a:off x="2870097" y="3507854"/>
                <a:ext cx="942654" cy="144016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</a:t>
                </a:r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分配服务</a:t>
                </a:r>
                <a:endPara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圆角矩形 102"/>
              <p:cNvSpPr/>
              <p:nvPr/>
            </p:nvSpPr>
            <p:spPr>
              <a:xfrm>
                <a:off x="3851953" y="3507855"/>
                <a:ext cx="942654" cy="144016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任务下载服务</a:t>
                </a:r>
                <a:endPara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圆角矩形 103"/>
              <p:cNvSpPr/>
              <p:nvPr/>
            </p:nvSpPr>
            <p:spPr>
              <a:xfrm>
                <a:off x="2870097" y="3693492"/>
                <a:ext cx="942654" cy="295583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APK</a:t>
                </a:r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下载</a:t>
                </a:r>
                <a:endParaRPr lang="en-US" alt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</a:t>
                </a:r>
                <a:endPara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圆角矩形 104"/>
              <p:cNvSpPr/>
              <p:nvPr/>
            </p:nvSpPr>
            <p:spPr>
              <a:xfrm>
                <a:off x="3851952" y="3693492"/>
                <a:ext cx="942655" cy="289261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</a:t>
                </a:r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文件存储</a:t>
                </a:r>
                <a:endParaRPr lang="en-US" alt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</a:t>
                </a:r>
                <a:endPara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6" name="Picture 1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057" y="4133378"/>
                <a:ext cx="1239387" cy="3796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4997142" y="3990142"/>
              <a:ext cx="1951122" cy="860694"/>
              <a:chOff x="6256821" y="3789565"/>
              <a:chExt cx="1635427" cy="860694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6256821" y="3802118"/>
                <a:ext cx="1635427" cy="848141"/>
                <a:chOff x="539552" y="620688"/>
                <a:chExt cx="8208912" cy="5616625"/>
              </a:xfrm>
            </p:grpSpPr>
            <p:sp>
              <p:nvSpPr>
                <p:cNvPr id="99" name="圆角矩形 98"/>
                <p:cNvSpPr/>
                <p:nvPr/>
              </p:nvSpPr>
              <p:spPr>
                <a:xfrm>
                  <a:off x="539552" y="620688"/>
                  <a:ext cx="8208912" cy="5616624"/>
                </a:xfrm>
                <a:prstGeom prst="roundRect">
                  <a:avLst>
                    <a:gd name="adj" fmla="val 4697"/>
                  </a:avLst>
                </a:prstGeom>
                <a:solidFill>
                  <a:schemeClr val="bg2"/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  <p:sp>
              <p:nvSpPr>
                <p:cNvPr id="100" name="圆角矩形 99"/>
                <p:cNvSpPr/>
                <p:nvPr/>
              </p:nvSpPr>
              <p:spPr>
                <a:xfrm>
                  <a:off x="539552" y="1945593"/>
                  <a:ext cx="8208912" cy="42917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</p:grpSp>
          <p:sp>
            <p:nvSpPr>
              <p:cNvPr id="98" name="TextBox 67"/>
              <p:cNvSpPr txBox="1"/>
              <p:nvPr/>
            </p:nvSpPr>
            <p:spPr>
              <a:xfrm>
                <a:off x="6364705" y="3789565"/>
                <a:ext cx="146249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 smtClean="0">
                    <a:latin typeface="微软雅黑" pitchFamily="34" charset="-122"/>
                    <a:ea typeface="微软雅黑" pitchFamily="34" charset="-122"/>
                  </a:rPr>
                  <a:t>设备资源</a:t>
                </a:r>
                <a:endParaRPr lang="en-US" altLang="zh-CN" sz="900" dirty="0" smtClean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8" name="圆柱形 17"/>
            <p:cNvSpPr/>
            <p:nvPr/>
          </p:nvSpPr>
          <p:spPr>
            <a:xfrm>
              <a:off x="5220072" y="3457288"/>
              <a:ext cx="360040" cy="391997"/>
            </a:xfrm>
            <a:prstGeom prst="can">
              <a:avLst/>
            </a:prstGeom>
            <a:gradFill>
              <a:gsLst>
                <a:gs pos="0">
                  <a:srgbClr val="92D050"/>
                </a:gs>
                <a:gs pos="84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0"/>
            </a:gra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柱形 18"/>
            <p:cNvSpPr/>
            <p:nvPr/>
          </p:nvSpPr>
          <p:spPr>
            <a:xfrm>
              <a:off x="5756598" y="3457288"/>
              <a:ext cx="360040" cy="391997"/>
            </a:xfrm>
            <a:prstGeom prst="can">
              <a:avLst/>
            </a:prstGeom>
            <a:gradFill>
              <a:gsLst>
                <a:gs pos="0">
                  <a:srgbClr val="92D050"/>
                </a:gs>
                <a:gs pos="84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0"/>
            </a:gra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柱形 19"/>
            <p:cNvSpPr/>
            <p:nvPr/>
          </p:nvSpPr>
          <p:spPr>
            <a:xfrm>
              <a:off x="6293098" y="3457288"/>
              <a:ext cx="360040" cy="391997"/>
            </a:xfrm>
            <a:prstGeom prst="can">
              <a:avLst/>
            </a:prstGeom>
            <a:gradFill>
              <a:gsLst>
                <a:gs pos="0">
                  <a:srgbClr val="92D050"/>
                </a:gs>
                <a:gs pos="84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0"/>
            </a:gra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Picture 18" descr="C:\Users\XuBing\Desktop\20141016124209429_easyicon_net_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292" y="4274970"/>
              <a:ext cx="498884" cy="49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9" descr="C:\Users\XuBing\Desktop\20141016124215367_easyicon_net_9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3" y="4269947"/>
              <a:ext cx="490345" cy="490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直接箭头连接符 22"/>
            <p:cNvCxnSpPr>
              <a:stCxn id="173" idx="6"/>
            </p:cNvCxnSpPr>
            <p:nvPr/>
          </p:nvCxnSpPr>
          <p:spPr>
            <a:xfrm>
              <a:off x="553973" y="3934046"/>
              <a:ext cx="734276" cy="8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49"/>
            <p:cNvSpPr txBox="1"/>
            <p:nvPr/>
          </p:nvSpPr>
          <p:spPr>
            <a:xfrm>
              <a:off x="-174490" y="4423230"/>
              <a:ext cx="764691" cy="22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超级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267744" y="868681"/>
              <a:ext cx="3147448" cy="1726650"/>
              <a:chOff x="1136520" y="868681"/>
              <a:chExt cx="3147448" cy="1726650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1136520" y="1530713"/>
                <a:ext cx="3147448" cy="1064618"/>
                <a:chOff x="539552" y="231863"/>
                <a:chExt cx="8208912" cy="6005456"/>
              </a:xfrm>
            </p:grpSpPr>
            <p:sp>
              <p:nvSpPr>
                <p:cNvPr id="95" name="圆角矩形 94"/>
                <p:cNvSpPr/>
                <p:nvPr/>
              </p:nvSpPr>
              <p:spPr>
                <a:xfrm>
                  <a:off x="539552" y="231863"/>
                  <a:ext cx="8208912" cy="6005450"/>
                </a:xfrm>
                <a:prstGeom prst="roundRect">
                  <a:avLst>
                    <a:gd name="adj" fmla="val 4697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  <p:sp>
              <p:nvSpPr>
                <p:cNvPr id="96" name="圆角矩形 95"/>
                <p:cNvSpPr/>
                <p:nvPr/>
              </p:nvSpPr>
              <p:spPr>
                <a:xfrm>
                  <a:off x="539552" y="1704275"/>
                  <a:ext cx="8208912" cy="453304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/>
                </a:p>
              </p:txBody>
            </p:sp>
          </p:grpSp>
          <p:sp>
            <p:nvSpPr>
              <p:cNvPr id="78" name="TextBox 16"/>
              <p:cNvSpPr txBox="1"/>
              <p:nvPr/>
            </p:nvSpPr>
            <p:spPr>
              <a:xfrm>
                <a:off x="1673680" y="1545550"/>
                <a:ext cx="2066158" cy="228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dirty="0" smtClean="0">
                    <a:latin typeface="微软雅黑" pitchFamily="34" charset="-122"/>
                    <a:ea typeface="微软雅黑" pitchFamily="34" charset="-122"/>
                  </a:rPr>
                  <a:t>测试平台</a:t>
                </a:r>
                <a:endParaRPr lang="en-US" altLang="zh-CN" sz="1100" dirty="0" smtClean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1172766" y="1851670"/>
                <a:ext cx="732509" cy="29307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</a:t>
                </a:r>
                <a:r>
                  <a:rPr lang="zh-CN" altLang="en-US" sz="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分配策略</a:t>
                </a:r>
                <a:endParaRPr lang="zh-CN" alt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圆角矩形 79"/>
              <p:cNvSpPr/>
              <p:nvPr/>
            </p:nvSpPr>
            <p:spPr>
              <a:xfrm>
                <a:off x="1175454" y="2180166"/>
                <a:ext cx="732250" cy="31957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网络配置</a:t>
                </a:r>
                <a:endParaRPr lang="zh-CN" alt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1931677" y="2180166"/>
                <a:ext cx="737162" cy="31957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服务配置</a:t>
                </a:r>
                <a:endParaRPr lang="zh-CN" alt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圆角矩形 81"/>
              <p:cNvSpPr/>
              <p:nvPr/>
            </p:nvSpPr>
            <p:spPr>
              <a:xfrm>
                <a:off x="2695193" y="2180165"/>
                <a:ext cx="737162" cy="31957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存储配置</a:t>
                </a:r>
                <a:endParaRPr lang="zh-CN" alt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3460349" y="2180166"/>
                <a:ext cx="727440" cy="319576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</a:t>
                </a:r>
                <a:r>
                  <a:rPr lang="zh-CN" altLang="en-US" sz="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配置</a:t>
                </a:r>
                <a:endParaRPr lang="zh-CN" alt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1172766" y="868682"/>
                <a:ext cx="750224" cy="22481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性能测试</a:t>
                </a:r>
                <a:endPara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1976838" y="868682"/>
                <a:ext cx="686387" cy="22481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兼容性测试</a:t>
                </a:r>
                <a:endParaRPr lang="en-US" alt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2738915" y="868682"/>
                <a:ext cx="701862" cy="22665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菜单遍历</a:t>
                </a:r>
                <a:endParaRPr lang="en-US" alt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圆角矩形 86"/>
              <p:cNvSpPr/>
              <p:nvPr/>
            </p:nvSpPr>
            <p:spPr>
              <a:xfrm>
                <a:off x="3479150" y="868681"/>
                <a:ext cx="732379" cy="23342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功能测试</a:t>
                </a:r>
                <a:endParaRPr lang="en-US" alt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1172766" y="1150366"/>
                <a:ext cx="750224" cy="22481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交互测试</a:t>
                </a:r>
                <a:endParaRPr lang="en-US" alt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圆角矩形 88"/>
              <p:cNvSpPr/>
              <p:nvPr/>
            </p:nvSpPr>
            <p:spPr>
              <a:xfrm>
                <a:off x="1973997" y="1150366"/>
                <a:ext cx="689228" cy="22481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稳定性测试</a:t>
                </a:r>
                <a:endPara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2738916" y="1157884"/>
                <a:ext cx="701338" cy="21729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冒烟测试</a:t>
                </a:r>
                <a:endPara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圆角矩形 90"/>
              <p:cNvSpPr/>
              <p:nvPr/>
            </p:nvSpPr>
            <p:spPr>
              <a:xfrm>
                <a:off x="3479150" y="1154677"/>
                <a:ext cx="733598" cy="221072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9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远程真机</a:t>
                </a:r>
                <a:endParaRPr lang="en-US" altLang="zh-CN" sz="9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圆角矩形 91"/>
              <p:cNvSpPr/>
              <p:nvPr/>
            </p:nvSpPr>
            <p:spPr>
              <a:xfrm>
                <a:off x="1936330" y="1851670"/>
                <a:ext cx="726895" cy="29307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资源分配策略</a:t>
                </a:r>
                <a:endParaRPr lang="zh-CN" alt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圆角矩形 92"/>
              <p:cNvSpPr/>
              <p:nvPr/>
            </p:nvSpPr>
            <p:spPr>
              <a:xfrm>
                <a:off x="2701445" y="1851670"/>
                <a:ext cx="726895" cy="29307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任务分配策略</a:t>
                </a:r>
                <a:endParaRPr lang="zh-CN" alt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圆角矩形 93"/>
              <p:cNvSpPr/>
              <p:nvPr/>
            </p:nvSpPr>
            <p:spPr>
              <a:xfrm>
                <a:off x="3460894" y="1851670"/>
                <a:ext cx="726895" cy="293072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云测试</a:t>
                </a:r>
                <a:endParaRPr lang="en-US" altLang="zh-CN" sz="8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800"/>
                  </a:lnSpc>
                </a:pPr>
                <a:r>
                  <a:rPr lang="zh-CN" altLang="en-US" sz="8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系列服务</a:t>
                </a:r>
                <a:endParaRPr lang="zh-CN" alt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6" name="TextBox 52"/>
            <p:cNvSpPr txBox="1"/>
            <p:nvPr/>
          </p:nvSpPr>
          <p:spPr>
            <a:xfrm>
              <a:off x="5808004" y="2273399"/>
              <a:ext cx="682167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Monitor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97"/>
            <p:cNvSpPr txBox="1"/>
            <p:nvPr/>
          </p:nvSpPr>
          <p:spPr>
            <a:xfrm>
              <a:off x="6520472" y="1157342"/>
              <a:ext cx="5280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 smtClean="0"/>
                <a:t>Stream</a:t>
              </a:r>
            </a:p>
            <a:p>
              <a:pPr algn="ctr"/>
              <a:r>
                <a:rPr lang="en-US" altLang="zh-CN" sz="800" dirty="0" smtClean="0"/>
                <a:t>Server</a:t>
              </a:r>
              <a:endParaRPr lang="zh-CN" altLang="en-US" sz="800" dirty="0"/>
            </a:p>
          </p:txBody>
        </p:sp>
        <p:sp>
          <p:nvSpPr>
            <p:cNvPr id="72" name="TextBox 101"/>
            <p:cNvSpPr txBox="1"/>
            <p:nvPr/>
          </p:nvSpPr>
          <p:spPr>
            <a:xfrm>
              <a:off x="1117436" y="2069633"/>
              <a:ext cx="9590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Gate Server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TextBox 108"/>
            <p:cNvSpPr txBox="1"/>
            <p:nvPr/>
          </p:nvSpPr>
          <p:spPr>
            <a:xfrm>
              <a:off x="5548556" y="1199917"/>
              <a:ext cx="6458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 smtClean="0"/>
                <a:t>DB Server</a:t>
              </a:r>
              <a:endParaRPr lang="zh-CN" altLang="en-US" sz="800" dirty="0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7380311" y="1347614"/>
              <a:ext cx="2086220" cy="3514304"/>
              <a:chOff x="7380311" y="843558"/>
              <a:chExt cx="2086220" cy="3514304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7380311" y="843558"/>
                <a:ext cx="2086220" cy="3514304"/>
                <a:chOff x="381214" y="2721545"/>
                <a:chExt cx="9331550" cy="2172464"/>
              </a:xfrm>
            </p:grpSpPr>
            <p:grpSp>
              <p:nvGrpSpPr>
                <p:cNvPr id="65" name="组合 64"/>
                <p:cNvGrpSpPr/>
                <p:nvPr/>
              </p:nvGrpSpPr>
              <p:grpSpPr>
                <a:xfrm>
                  <a:off x="381214" y="2721545"/>
                  <a:ext cx="9331550" cy="2172464"/>
                  <a:chOff x="539547" y="620688"/>
                  <a:chExt cx="11325195" cy="5616627"/>
                </a:xfrm>
              </p:grpSpPr>
              <p:sp>
                <p:nvSpPr>
                  <p:cNvPr id="67" name="圆角矩形 66"/>
                  <p:cNvSpPr/>
                  <p:nvPr/>
                </p:nvSpPr>
                <p:spPr>
                  <a:xfrm>
                    <a:off x="539547" y="620688"/>
                    <a:ext cx="11325195" cy="5616624"/>
                  </a:xfrm>
                  <a:prstGeom prst="roundRect">
                    <a:avLst>
                      <a:gd name="adj" fmla="val 4697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100"/>
                  </a:p>
                </p:txBody>
              </p:sp>
              <p:sp>
                <p:nvSpPr>
                  <p:cNvPr id="68" name="圆角矩形 67"/>
                  <p:cNvSpPr/>
                  <p:nvPr/>
                </p:nvSpPr>
                <p:spPr>
                  <a:xfrm>
                    <a:off x="611696" y="1108789"/>
                    <a:ext cx="11253046" cy="5128526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100"/>
                  </a:p>
                </p:txBody>
              </p:sp>
            </p:grpSp>
            <p:sp>
              <p:nvSpPr>
                <p:cNvPr id="66" name="TextBox 38"/>
                <p:cNvSpPr txBox="1"/>
                <p:nvPr/>
              </p:nvSpPr>
              <p:spPr>
                <a:xfrm>
                  <a:off x="3063265" y="2748821"/>
                  <a:ext cx="4089851" cy="149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管理平台</a:t>
                  </a:r>
                  <a:endParaRPr lang="en-US" altLang="zh-CN" sz="12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56" name="圆角矩形 55"/>
              <p:cNvSpPr/>
              <p:nvPr/>
            </p:nvSpPr>
            <p:spPr>
              <a:xfrm>
                <a:off x="7493982" y="1312497"/>
                <a:ext cx="1849659" cy="29779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</a:t>
                </a: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7493982" y="1654378"/>
                <a:ext cx="1849659" cy="297217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报告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7493982" y="1995686"/>
                <a:ext cx="1849659" cy="27329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监控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493982" y="2317447"/>
                <a:ext cx="1849659" cy="27750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权限管理</a:t>
                </a: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7493982" y="2647723"/>
                <a:ext cx="1849659" cy="26538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版本管理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7489270" y="2964817"/>
                <a:ext cx="1849659" cy="271161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问题管理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7490524" y="3288746"/>
                <a:ext cx="1849659" cy="286941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异常管理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7493982" y="3629520"/>
                <a:ext cx="1849659" cy="29636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配置管理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7493982" y="3969973"/>
                <a:ext cx="1849659" cy="29179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800"/>
                  </a:lnSpc>
                </a:pPr>
                <a:r>
                  <a:rPr lang="zh-CN" altLang="en-US" sz="12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资源管理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3" name="直接箭头连接符 32"/>
            <p:cNvCxnSpPr/>
            <p:nvPr/>
          </p:nvCxnSpPr>
          <p:spPr>
            <a:xfrm>
              <a:off x="36266" y="1105066"/>
              <a:ext cx="4465" cy="2735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75"/>
            <p:cNvSpPr txBox="1"/>
            <p:nvPr/>
          </p:nvSpPr>
          <p:spPr>
            <a:xfrm>
              <a:off x="7216842" y="980055"/>
              <a:ext cx="1081959" cy="350169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137"/>
            <p:cNvSpPr txBox="1"/>
            <p:nvPr/>
          </p:nvSpPr>
          <p:spPr>
            <a:xfrm>
              <a:off x="-381972" y="2328865"/>
              <a:ext cx="895102" cy="228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</a:t>
              </a:r>
            </a:p>
          </p:txBody>
        </p:sp>
        <p:cxnSp>
          <p:nvCxnSpPr>
            <p:cNvPr id="38" name="直接箭头连接符 37"/>
            <p:cNvCxnSpPr/>
            <p:nvPr/>
          </p:nvCxnSpPr>
          <p:spPr>
            <a:xfrm flipH="1">
              <a:off x="8554011" y="563608"/>
              <a:ext cx="2690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63"/>
            <p:cNvSpPr txBox="1"/>
            <p:nvPr/>
          </p:nvSpPr>
          <p:spPr>
            <a:xfrm>
              <a:off x="8894280" y="1091741"/>
              <a:ext cx="584177" cy="228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箭头连接符 39"/>
            <p:cNvCxnSpPr>
              <a:stCxn id="272" idx="3"/>
            </p:cNvCxnSpPr>
            <p:nvPr/>
          </p:nvCxnSpPr>
          <p:spPr>
            <a:xfrm>
              <a:off x="553974" y="1853761"/>
              <a:ext cx="66038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4840326" y="3570918"/>
              <a:ext cx="2855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4728253" y="4274970"/>
              <a:ext cx="397598" cy="3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H="1">
              <a:off x="2534817" y="4274970"/>
              <a:ext cx="397598" cy="3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H="1" flipV="1">
              <a:off x="6490171" y="2002742"/>
              <a:ext cx="872527" cy="202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5319013" y="1336467"/>
              <a:ext cx="338279" cy="34628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endCxn id="74" idx="1"/>
            </p:cNvCxnSpPr>
            <p:nvPr/>
          </p:nvCxnSpPr>
          <p:spPr>
            <a:xfrm flipV="1">
              <a:off x="5313862" y="1326618"/>
              <a:ext cx="1206606" cy="39502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6162732" y="2455651"/>
              <a:ext cx="0" cy="423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019" y="4262447"/>
              <a:ext cx="561658" cy="561658"/>
            </a:xfrm>
            <a:prstGeom prst="rect">
              <a:avLst/>
            </a:prstGeom>
          </p:spPr>
        </p:pic>
        <p:cxnSp>
          <p:nvCxnSpPr>
            <p:cNvPr id="49" name="直接箭头连接符 48"/>
            <p:cNvCxnSpPr/>
            <p:nvPr/>
          </p:nvCxnSpPr>
          <p:spPr>
            <a:xfrm flipV="1">
              <a:off x="3114948" y="2595330"/>
              <a:ext cx="0" cy="29951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 flipV="1">
              <a:off x="1902928" y="1928102"/>
              <a:ext cx="328344" cy="31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 flipH="1">
              <a:off x="5454089" y="2004764"/>
              <a:ext cx="4863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9" name="图片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2289" y="1219528"/>
            <a:ext cx="622144" cy="730031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7518" y="2193473"/>
            <a:ext cx="568641" cy="746770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70" y="1206473"/>
            <a:ext cx="609380" cy="765324"/>
          </a:xfrm>
          <a:prstGeom prst="rect">
            <a:avLst/>
          </a:prstGeom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5771" y="2388631"/>
            <a:ext cx="609297" cy="788218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20403" r="26133" b="24890"/>
          <a:stretch/>
        </p:blipFill>
        <p:spPr>
          <a:xfrm>
            <a:off x="9417500" y="802184"/>
            <a:ext cx="1288417" cy="803756"/>
          </a:xfrm>
          <a:prstGeom prst="rect">
            <a:avLst/>
          </a:prstGeom>
        </p:spPr>
      </p:pic>
      <p:pic>
        <p:nvPicPr>
          <p:cNvPr id="139" name="Picture 2" descr="C:\Users\XuBing\Desktop\20141016114135494_easyicon_net_48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705" y="870826"/>
            <a:ext cx="865183" cy="86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503" y="4623370"/>
            <a:ext cx="857250" cy="8667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432" y="920185"/>
            <a:ext cx="914400" cy="914400"/>
          </a:xfrm>
          <a:prstGeom prst="rect">
            <a:avLst/>
          </a:prstGeom>
        </p:spPr>
      </p:pic>
      <p:pic>
        <p:nvPicPr>
          <p:cNvPr id="272" name="图片 2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3885" y="2151163"/>
            <a:ext cx="1079723" cy="105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0000" y="104249"/>
            <a:ext cx="11697256" cy="51749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TestinPRO</a:t>
            </a:r>
            <a:r>
              <a:rPr lang="en-US" altLang="zh-CN" dirty="0"/>
              <a:t> </a:t>
            </a:r>
            <a:r>
              <a:rPr lang="zh-CN" altLang="en-US" dirty="0"/>
              <a:t>自动化测试平台 </a:t>
            </a:r>
            <a:r>
              <a:rPr lang="en-US" altLang="zh-CN" dirty="0" smtClean="0"/>
              <a:t>- </a:t>
            </a:r>
            <a:r>
              <a:rPr lang="zh-CN" altLang="en-US" dirty="0" smtClean="0"/>
              <a:t>报告</a:t>
            </a:r>
            <a:r>
              <a:rPr lang="zh-CN" altLang="en-US" dirty="0"/>
              <a:t>概述</a:t>
            </a:r>
            <a:r>
              <a:rPr lang="en-US" altLang="zh-CN" dirty="0"/>
              <a:t>+</a:t>
            </a:r>
            <a:r>
              <a:rPr lang="zh-CN" altLang="en-US" dirty="0"/>
              <a:t>报告详情</a:t>
            </a:r>
            <a:endParaRPr lang="en-US" dirty="0"/>
          </a:p>
        </p:txBody>
      </p:sp>
      <p:sp>
        <p:nvSpPr>
          <p:cNvPr id="5" name="任意多边形 4"/>
          <p:cNvSpPr/>
          <p:nvPr/>
        </p:nvSpPr>
        <p:spPr bwMode="auto">
          <a:xfrm>
            <a:off x="210780" y="795649"/>
            <a:ext cx="11810786" cy="871282"/>
          </a:xfrm>
          <a:custGeom>
            <a:avLst/>
            <a:gdLst>
              <a:gd name="connsiteX0" fmla="*/ 0 w 4064000"/>
              <a:gd name="connsiteY0" fmla="*/ 0 h 1016000"/>
              <a:gd name="connsiteX1" fmla="*/ 4064000 w 4064000"/>
              <a:gd name="connsiteY1" fmla="*/ 0 h 1016000"/>
              <a:gd name="connsiteX2" fmla="*/ 4064000 w 4064000"/>
              <a:gd name="connsiteY2" fmla="*/ 1016000 h 1016000"/>
              <a:gd name="connsiteX3" fmla="*/ 0 w 4064000"/>
              <a:gd name="connsiteY3" fmla="*/ 1016000 h 1016000"/>
              <a:gd name="connsiteX4" fmla="*/ 0 w 4064000"/>
              <a:gd name="connsiteY4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4000" h="1016000">
                <a:moveTo>
                  <a:pt x="0" y="0"/>
                </a:moveTo>
                <a:lnTo>
                  <a:pt x="4064000" y="0"/>
                </a:lnTo>
                <a:lnTo>
                  <a:pt x="40640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2E75B6"/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99136" tIns="199136" rIns="199136" bIns="199136" spcCol="127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通过报告详情，将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在真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机上自动化执行安装、启动、登录及主要功能点的遍历测试，并对测试过程中的应用崩溃、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功能异常等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提供包含机型硬件配置信息，问题机型的日志定位、截图、问题描述、错误原因以及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内存、流量、电量等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性能指标在内的详细测试数据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3" t="27824" r="484" b="2781"/>
          <a:stretch/>
        </p:blipFill>
        <p:spPr>
          <a:xfrm>
            <a:off x="6828586" y="1798391"/>
            <a:ext cx="4189053" cy="4474671"/>
          </a:xfrm>
          <a:prstGeom prst="rect">
            <a:avLst/>
          </a:prstGeom>
        </p:spPr>
      </p:pic>
      <p:pic>
        <p:nvPicPr>
          <p:cNvPr id="14" name="图片 13" hidden="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0" t="-306" r="304" b="25898"/>
          <a:stretch/>
        </p:blipFill>
        <p:spPr>
          <a:xfrm>
            <a:off x="6306072" y="1728438"/>
            <a:ext cx="5369255" cy="454116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60174" y="1733785"/>
            <a:ext cx="5782714" cy="4535817"/>
            <a:chOff x="260174" y="1733785"/>
            <a:chExt cx="5782714" cy="4535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174" y="1733785"/>
              <a:ext cx="5782714" cy="453581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709" y="2405411"/>
              <a:ext cx="460452" cy="460452"/>
            </a:xfrm>
            <a:prstGeom prst="rect">
              <a:avLst/>
            </a:prstGeom>
          </p:spPr>
        </p:pic>
      </p:grp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80123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0000" y="117501"/>
            <a:ext cx="11697256" cy="517499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TestinPRO</a:t>
            </a:r>
            <a:r>
              <a:rPr lang="en-US" altLang="zh-CN" dirty="0"/>
              <a:t> </a:t>
            </a:r>
            <a:r>
              <a:rPr lang="zh-CN" altLang="en-US" dirty="0"/>
              <a:t>自动化测试平台 </a:t>
            </a:r>
            <a:r>
              <a:rPr lang="en-US" altLang="zh-CN" dirty="0"/>
              <a:t>- </a:t>
            </a:r>
            <a:r>
              <a:rPr lang="zh-CN" altLang="en-US" dirty="0"/>
              <a:t>真机调试</a:t>
            </a:r>
            <a:endParaRPr lang="en-US" dirty="0"/>
          </a:p>
        </p:txBody>
      </p:sp>
      <p:sp>
        <p:nvSpPr>
          <p:cNvPr id="5" name="任意多边形 4"/>
          <p:cNvSpPr/>
          <p:nvPr/>
        </p:nvSpPr>
        <p:spPr bwMode="auto">
          <a:xfrm>
            <a:off x="190607" y="783772"/>
            <a:ext cx="11810786" cy="1123114"/>
          </a:xfrm>
          <a:custGeom>
            <a:avLst/>
            <a:gdLst>
              <a:gd name="connsiteX0" fmla="*/ 0 w 4064000"/>
              <a:gd name="connsiteY0" fmla="*/ 0 h 1016000"/>
              <a:gd name="connsiteX1" fmla="*/ 4064000 w 4064000"/>
              <a:gd name="connsiteY1" fmla="*/ 0 h 1016000"/>
              <a:gd name="connsiteX2" fmla="*/ 4064000 w 4064000"/>
              <a:gd name="connsiteY2" fmla="*/ 1016000 h 1016000"/>
              <a:gd name="connsiteX3" fmla="*/ 0 w 4064000"/>
              <a:gd name="connsiteY3" fmla="*/ 1016000 h 1016000"/>
              <a:gd name="connsiteX4" fmla="*/ 0 w 4064000"/>
              <a:gd name="connsiteY4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4000" h="1016000">
                <a:moveTo>
                  <a:pt x="0" y="0"/>
                </a:moveTo>
                <a:lnTo>
                  <a:pt x="4064000" y="0"/>
                </a:lnTo>
                <a:lnTo>
                  <a:pt x="40640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2E75B6"/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99136" tIns="199136" rIns="199136" bIns="199136" spcCol="127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告别手机线下借用归还的繁琐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流程，通过浏览器开发工具远程连接真机，远程实时操作，快速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定位问题；支持真机测试、真机调试、设备监控等多种模式。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支持设定多种设备释放策略，如空闲即释放、时长消耗释放、预约释放等，帮助用户多样化管理空闲资源。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远程真机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8" y="1906886"/>
            <a:ext cx="6823352" cy="43139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3" y="1925027"/>
            <a:ext cx="4884310" cy="42862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19800000">
            <a:off x="382358" y="2476597"/>
            <a:ext cx="1762539" cy="516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789" y="1953089"/>
            <a:ext cx="4739279" cy="4192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334" y="1962634"/>
            <a:ext cx="4745903" cy="41929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rot="19800000">
            <a:off x="1263929" y="2402440"/>
            <a:ext cx="1762539" cy="516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58729" y="6504706"/>
            <a:ext cx="4925188" cy="34133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1337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TestinPRO</a:t>
            </a:r>
            <a:r>
              <a:rPr lang="en-US" altLang="zh-CN" dirty="0"/>
              <a:t> </a:t>
            </a:r>
            <a:r>
              <a:rPr lang="zh-CN" altLang="en-US" dirty="0"/>
              <a:t>自动化测试平台 </a:t>
            </a:r>
            <a:r>
              <a:rPr lang="en-US" altLang="zh-CN" dirty="0" smtClean="0"/>
              <a:t>– CI </a:t>
            </a:r>
            <a:r>
              <a:rPr lang="zh-CN" altLang="en-US" dirty="0" smtClean="0"/>
              <a:t>持续集成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363" y="768778"/>
            <a:ext cx="9322199" cy="5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00" y="104801"/>
            <a:ext cx="11697256" cy="479399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5" name="Gruppieren 2"/>
          <p:cNvGrpSpPr/>
          <p:nvPr/>
        </p:nvGrpSpPr>
        <p:grpSpPr bwMode="gray">
          <a:xfrm>
            <a:off x="2122745" y="2225278"/>
            <a:ext cx="8497092" cy="735014"/>
            <a:chOff x="323850" y="1555750"/>
            <a:chExt cx="8497092" cy="735014"/>
          </a:xfrm>
          <a:solidFill>
            <a:schemeClr val="accent4">
              <a:lumMod val="40000"/>
              <a:lumOff val="60000"/>
            </a:schemeClr>
          </a:solidFill>
          <a:effectLst/>
        </p:grpSpPr>
        <p:sp>
          <p:nvSpPr>
            <p:cNvPr id="6" name="Ellipse 26"/>
            <p:cNvSpPr/>
            <p:nvPr/>
          </p:nvSpPr>
          <p:spPr bwMode="gray">
            <a:xfrm>
              <a:off x="323850" y="1555750"/>
              <a:ext cx="735014" cy="735014"/>
            </a:xfrm>
            <a:prstGeom prst="ellipse">
              <a:avLst/>
            </a:prstGeom>
            <a:grpFill/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sp3d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200" b="1" i="0" u="none" strike="noStrike" kern="1200" cap="none" spc="0" normalizeH="0" baseline="0" noProof="0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uLnTx/>
                  <a:uFillTx/>
                  <a:latin typeface="Microsoft YaHei"/>
                  <a:ea typeface="Microsoft YaHei"/>
                  <a:cs typeface="Microsoft YaHei"/>
                </a:rPr>
                <a:t>1</a:t>
              </a:r>
            </a:p>
          </p:txBody>
        </p:sp>
        <p:sp>
          <p:nvSpPr>
            <p:cNvPr id="7" name="Abgerundetes Rechteck 2"/>
            <p:cNvSpPr/>
            <p:nvPr/>
          </p:nvSpPr>
          <p:spPr bwMode="gray">
            <a:xfrm>
              <a:off x="988412" y="155575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pFill/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 lvl="0" defTabSz="914400">
                <a:spcAft>
                  <a:spcPts val="200"/>
                </a:spcAft>
              </a:pPr>
              <a:r>
                <a:rPr lang="zh-CN" altLang="en-US" b="1" noProof="1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/>
                  <a:ea typeface="Microsoft YaHei"/>
                  <a:cs typeface="Microsoft YaHei"/>
                </a:rPr>
                <a:t>精益的</a:t>
              </a:r>
              <a:r>
                <a:rPr lang="en-US" altLang="zh-CN" b="1" noProof="1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/>
                  <a:ea typeface="Microsoft YaHei"/>
                  <a:cs typeface="Microsoft YaHei"/>
                </a:rPr>
                <a:t>APP</a:t>
              </a:r>
              <a:r>
                <a:rPr lang="zh-CN" altLang="en-US" b="1" noProof="1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/>
                  <a:ea typeface="Microsoft YaHei"/>
                  <a:cs typeface="Microsoft YaHei"/>
                </a:rPr>
                <a:t>测试 </a:t>
              </a:r>
              <a:r>
                <a:rPr lang="en-US" altLang="zh-CN" b="1" noProof="1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/>
                  <a:ea typeface="Microsoft YaHei"/>
                  <a:cs typeface="Microsoft YaHei"/>
                </a:rPr>
                <a:t>- </a:t>
              </a:r>
              <a:r>
                <a:rPr lang="zh-CN" altLang="en-US" b="1" noProof="1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/>
                  <a:ea typeface="Microsoft YaHei"/>
                  <a:cs typeface="Microsoft YaHei"/>
                </a:rPr>
                <a:t>自动化</a:t>
              </a:r>
              <a:endParaRPr kumimoji="0" lang="de-DE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icrosoft YaHei"/>
                <a:ea typeface="Microsoft YaHei"/>
                <a:cs typeface="Microsoft YaHei"/>
              </a:endParaRPr>
            </a:p>
          </p:txBody>
        </p:sp>
      </p:grpSp>
      <p:grpSp>
        <p:nvGrpSpPr>
          <p:cNvPr id="8" name="Gruppieren 3"/>
          <p:cNvGrpSpPr/>
          <p:nvPr/>
        </p:nvGrpSpPr>
        <p:grpSpPr bwMode="gray">
          <a:xfrm>
            <a:off x="2122745" y="3102768"/>
            <a:ext cx="8497092" cy="735014"/>
            <a:chOff x="323850" y="2433240"/>
            <a:chExt cx="8497092" cy="735014"/>
          </a:xfrm>
          <a:effectLst/>
        </p:grpSpPr>
        <p:sp>
          <p:nvSpPr>
            <p:cNvPr id="9" name="Ellipse 36"/>
            <p:cNvSpPr/>
            <p:nvPr/>
          </p:nvSpPr>
          <p:spPr bwMode="gray">
            <a:xfrm>
              <a:off x="323850" y="2433240"/>
              <a:ext cx="735014" cy="735014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sp3d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uLnTx/>
                  <a:uFillTx/>
                  <a:latin typeface="Microsoft YaHei"/>
                  <a:ea typeface="Microsoft YaHei"/>
                  <a:cs typeface="Microsoft YaHei"/>
                </a:rPr>
                <a:t>2</a:t>
              </a:r>
            </a:p>
          </p:txBody>
        </p:sp>
        <p:sp>
          <p:nvSpPr>
            <p:cNvPr id="10" name="Abgerundetes Rechteck 2"/>
            <p:cNvSpPr/>
            <p:nvPr/>
          </p:nvSpPr>
          <p:spPr bwMode="gray">
            <a:xfrm>
              <a:off x="988412" y="243324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 lvl="0" defTabSz="914400">
                <a:spcAft>
                  <a:spcPts val="200"/>
                </a:spcAft>
              </a:pPr>
              <a:r>
                <a:rPr lang="zh-CN" altLang="en-US" dirty="0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自动化测试 </a:t>
              </a:r>
              <a:r>
                <a:rPr lang="en-US" altLang="zh-CN" dirty="0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- </a:t>
              </a:r>
              <a:r>
                <a:rPr lang="zh-CN" altLang="en-US" dirty="0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控制方式</a:t>
              </a:r>
            </a:p>
          </p:txBody>
        </p:sp>
      </p:grpSp>
      <p:grpSp>
        <p:nvGrpSpPr>
          <p:cNvPr id="11" name="Gruppieren 4"/>
          <p:cNvGrpSpPr/>
          <p:nvPr/>
        </p:nvGrpSpPr>
        <p:grpSpPr bwMode="gray">
          <a:xfrm>
            <a:off x="2122745" y="3980258"/>
            <a:ext cx="8497092" cy="735014"/>
            <a:chOff x="323850" y="3310730"/>
            <a:chExt cx="8497092" cy="735014"/>
          </a:xfrm>
          <a:effectLst/>
        </p:grpSpPr>
        <p:sp>
          <p:nvSpPr>
            <p:cNvPr id="12" name="Ellipse 38"/>
            <p:cNvSpPr/>
            <p:nvPr/>
          </p:nvSpPr>
          <p:spPr bwMode="gray">
            <a:xfrm>
              <a:off x="323850" y="3310730"/>
              <a:ext cx="735014" cy="735014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sp3d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uLnTx/>
                  <a:uFillTx/>
                  <a:latin typeface="Microsoft YaHei"/>
                  <a:ea typeface="Microsoft YaHei"/>
                  <a:cs typeface="Microsoft YaHei"/>
                </a:rPr>
                <a:t>3</a:t>
              </a:r>
            </a:p>
          </p:txBody>
        </p:sp>
        <p:sp>
          <p:nvSpPr>
            <p:cNvPr id="13" name="Abgerundetes Rechteck 2"/>
            <p:cNvSpPr/>
            <p:nvPr/>
          </p:nvSpPr>
          <p:spPr bwMode="gray">
            <a:xfrm>
              <a:off x="988412" y="331073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>
                <a:spcAft>
                  <a:spcPts val="200"/>
                </a:spcAft>
              </a:pPr>
              <a:r>
                <a:rPr lang="en-US" altLang="zh-CN" dirty="0" err="1" smtClean="0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TestinPRO</a:t>
              </a:r>
              <a:r>
                <a:rPr lang="zh-CN" altLang="en-US" dirty="0" smtClean="0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自动化</a:t>
              </a:r>
              <a:r>
                <a:rPr lang="zh-CN" altLang="en-US" dirty="0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测试工具和平台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8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6586981"/>
            <a:ext cx="4783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Testin. Confidential.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0438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路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9" y="-566573"/>
            <a:ext cx="12196138" cy="76225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48017" cy="14689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017" y="0"/>
            <a:ext cx="2549243" cy="1472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68981"/>
            <a:ext cx="2026939" cy="344465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/>
          <a:srcRect r="1447" b="24739"/>
          <a:stretch/>
        </p:blipFill>
        <p:spPr>
          <a:xfrm>
            <a:off x="9581087" y="4910450"/>
            <a:ext cx="2641780" cy="19880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7259" y="0"/>
            <a:ext cx="2444251" cy="146897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9"/>
          <a:srcRect r="38344" b="-162"/>
          <a:stretch/>
        </p:blipFill>
        <p:spPr>
          <a:xfrm>
            <a:off x="9650739" y="1468979"/>
            <a:ext cx="2676299" cy="34502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2619" y="0"/>
            <a:ext cx="2593810" cy="146404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915631"/>
            <a:ext cx="3297714" cy="19348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4963" y="4913639"/>
            <a:ext cx="2874966" cy="195248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9929" y="4913639"/>
            <a:ext cx="3411157" cy="19324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26938" y="1468979"/>
            <a:ext cx="5645757" cy="34326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3082" y="0"/>
            <a:ext cx="2477800" cy="146085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2695" y="1464043"/>
            <a:ext cx="1978044" cy="345158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18882" y="-7548"/>
            <a:ext cx="12229764" cy="687924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22921" y="2631330"/>
            <a:ext cx="76114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测试，就找</a:t>
            </a:r>
            <a:r>
              <a:rPr lang="en-US" altLang="zh-CN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Testin!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8045" y="6520558"/>
            <a:ext cx="4783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Testin. Confidential.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5554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谢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益的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 </a:t>
            </a:r>
            <a:r>
              <a:rPr lang="en-US" altLang="zh-CN" dirty="0" smtClean="0"/>
              <a:t>– </a:t>
            </a:r>
            <a:r>
              <a:rPr lang="zh-CN" altLang="en-US" dirty="0"/>
              <a:t>为什么</a:t>
            </a:r>
            <a:r>
              <a:rPr lang="zh-CN" altLang="en-US" dirty="0" smtClean="0"/>
              <a:t>选择自动化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620618" y="1443195"/>
            <a:ext cx="10950763" cy="4152048"/>
            <a:chOff x="1011360" y="1718604"/>
            <a:chExt cx="9803179" cy="3716934"/>
          </a:xfrm>
        </p:grpSpPr>
        <p:pic>
          <p:nvPicPr>
            <p:cNvPr id="7" name="组合 5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360" y="2115443"/>
              <a:ext cx="6061850" cy="3320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组合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737" y="1769682"/>
              <a:ext cx="6063802" cy="332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椭圆 8"/>
            <p:cNvSpPr>
              <a:spLocks noChangeArrowheads="1"/>
            </p:cNvSpPr>
            <p:nvPr/>
          </p:nvSpPr>
          <p:spPr bwMode="auto">
            <a:xfrm>
              <a:off x="4939072" y="2648819"/>
              <a:ext cx="1910673" cy="1921333"/>
            </a:xfrm>
            <a:prstGeom prst="ellipse">
              <a:avLst/>
            </a:prstGeom>
            <a:solidFill>
              <a:srgbClr val="9ECA06"/>
            </a:solidFill>
            <a:ln w="76200" cmpd="sng">
              <a:solidFill>
                <a:srgbClr val="BCBCBC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9"/>
            <p:cNvSpPr>
              <a:spLocks noChangeArrowheads="1"/>
            </p:cNvSpPr>
            <p:nvPr/>
          </p:nvSpPr>
          <p:spPr bwMode="auto">
            <a:xfrm>
              <a:off x="1243608" y="1718604"/>
              <a:ext cx="3052393" cy="520607"/>
            </a:xfrm>
            <a:prstGeom prst="roundRect">
              <a:avLst>
                <a:gd name="adj" fmla="val 50000"/>
              </a:avLst>
            </a:prstGeom>
            <a:noFill/>
            <a:ln w="76200" cmpd="sng">
              <a:solidFill>
                <a:srgbClr val="BCBC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</a:t>
              </a:r>
            </a:p>
          </p:txBody>
        </p:sp>
        <p:sp>
          <p:nvSpPr>
            <p:cNvPr id="11" name="圆角矩形 10"/>
            <p:cNvSpPr>
              <a:spLocks noChangeArrowheads="1"/>
            </p:cNvSpPr>
            <p:nvPr/>
          </p:nvSpPr>
          <p:spPr bwMode="auto">
            <a:xfrm>
              <a:off x="7568931" y="3793172"/>
              <a:ext cx="3052393" cy="520607"/>
            </a:xfrm>
            <a:prstGeom prst="roundRect">
              <a:avLst>
                <a:gd name="adj" fmla="val 50000"/>
              </a:avLst>
            </a:prstGeom>
            <a:noFill/>
            <a:ln w="76200" cmpd="sng">
              <a:solidFill>
                <a:srgbClr val="BCBCB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iTestinPRO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</a:p>
          </p:txBody>
        </p:sp>
        <p:sp>
          <p:nvSpPr>
            <p:cNvPr id="12" name="TextBox 13"/>
            <p:cNvSpPr txBox="1">
              <a:spLocks noChangeArrowheads="1"/>
            </p:cNvSpPr>
            <p:nvPr/>
          </p:nvSpPr>
          <p:spPr bwMode="auto">
            <a:xfrm>
              <a:off x="1436821" y="2370835"/>
              <a:ext cx="249617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lvl="1" indent="0" eaLnBrk="1" hangingPunct="1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「益」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保证高质量、高效率的成果产出</a:t>
              </a:r>
            </a:p>
          </p:txBody>
        </p:sp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>
              <a:off x="7869486" y="4445403"/>
              <a:ext cx="2496171" cy="90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「精」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更少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人力投入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、更少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资源消耗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、更少时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间花费</a:t>
              </a:r>
            </a:p>
          </p:txBody>
        </p:sp>
        <p:sp>
          <p:nvSpPr>
            <p:cNvPr id="14" name="TextBox 15"/>
            <p:cNvSpPr txBox="1">
              <a:spLocks noChangeArrowheads="1"/>
            </p:cNvSpPr>
            <p:nvPr/>
          </p:nvSpPr>
          <p:spPr bwMode="auto">
            <a:xfrm>
              <a:off x="1297279" y="3715266"/>
              <a:ext cx="2945053" cy="1460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节省人力、时间或硬件资源；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提高测试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效率；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Ø"/>
              </a:pP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7X24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小时；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相同脚本重复执行；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6"/>
            <p:cNvSpPr txBox="1">
              <a:spLocks noChangeArrowheads="1"/>
            </p:cNvSpPr>
            <p:nvPr/>
          </p:nvSpPr>
          <p:spPr bwMode="auto">
            <a:xfrm>
              <a:off x="7714668" y="2093126"/>
              <a:ext cx="2760918" cy="1460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自动化功能测试平台；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标准化执行脚本；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与预计结果比较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单一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脚本多机执行；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buFont typeface="Wingdings" panose="05000000000000000000" pitchFamily="2" charset="2"/>
                <a:buChar char="Ø"/>
              </a:pP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73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CB646-9C68-9A45-BA80-FD674575B78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Testin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 Confidential.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All Rights Reserved</a:t>
            </a:r>
            <a:r>
              <a:rPr kumimoji="0" lang="en-US" altLang="zh-CN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精益的</a:t>
            </a:r>
            <a:r>
              <a:rPr lang="en-US" altLang="zh-CN" dirty="0"/>
              <a:t>APP</a:t>
            </a:r>
            <a:r>
              <a:rPr lang="zh-CN" altLang="en-US" dirty="0"/>
              <a:t>测试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优化</a:t>
            </a:r>
            <a:r>
              <a:rPr lang="zh-CN" altLang="en-US" dirty="0"/>
              <a:t>测试战略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Rectangle 13"/>
          <p:cNvSpPr/>
          <p:nvPr/>
        </p:nvSpPr>
        <p:spPr>
          <a:xfrm>
            <a:off x="1234837" y="3779415"/>
            <a:ext cx="9679981" cy="62900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105390" y="861150"/>
            <a:ext cx="1207043" cy="703636"/>
          </a:xfrm>
          <a:prstGeom prst="rect">
            <a:avLst/>
          </a:prstGeom>
          <a:solidFill>
            <a:srgbClr val="00CC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冒烟测试</a:t>
            </a:r>
          </a:p>
        </p:txBody>
      </p:sp>
      <p:sp>
        <p:nvSpPr>
          <p:cNvPr id="8" name="Rectangle 16"/>
          <p:cNvSpPr/>
          <p:nvPr/>
        </p:nvSpPr>
        <p:spPr>
          <a:xfrm>
            <a:off x="4658617" y="861150"/>
            <a:ext cx="1259366" cy="703636"/>
          </a:xfrm>
          <a:prstGeom prst="rect">
            <a:avLst/>
          </a:prstGeom>
          <a:solidFill>
            <a:srgbClr val="00CC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新功能测试</a:t>
            </a:r>
          </a:p>
        </p:txBody>
      </p:sp>
      <p:sp>
        <p:nvSpPr>
          <p:cNvPr id="9" name="Rectangle 17"/>
          <p:cNvSpPr/>
          <p:nvPr/>
        </p:nvSpPr>
        <p:spPr>
          <a:xfrm>
            <a:off x="6201905" y="861150"/>
            <a:ext cx="1279241" cy="703636"/>
          </a:xfrm>
          <a:prstGeom prst="rect">
            <a:avLst/>
          </a:prstGeom>
          <a:solidFill>
            <a:srgbClr val="00CC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回归测试</a:t>
            </a:r>
          </a:p>
        </p:txBody>
      </p:sp>
      <p:sp>
        <p:nvSpPr>
          <p:cNvPr id="10" name="Rectangle 18"/>
          <p:cNvSpPr/>
          <p:nvPr/>
        </p:nvSpPr>
        <p:spPr>
          <a:xfrm>
            <a:off x="7765070" y="861151"/>
            <a:ext cx="1286005" cy="703636"/>
          </a:xfrm>
          <a:prstGeom prst="rect">
            <a:avLst/>
          </a:prstGeom>
          <a:solidFill>
            <a:srgbClr val="00CC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兼容性测试</a:t>
            </a:r>
          </a:p>
        </p:txBody>
      </p:sp>
      <p:sp>
        <p:nvSpPr>
          <p:cNvPr id="11" name="Rectangle 19"/>
          <p:cNvSpPr/>
          <p:nvPr/>
        </p:nvSpPr>
        <p:spPr>
          <a:xfrm>
            <a:off x="9334998" y="861151"/>
            <a:ext cx="1286005" cy="703635"/>
          </a:xfrm>
          <a:prstGeom prst="rect">
            <a:avLst/>
          </a:prstGeom>
          <a:solidFill>
            <a:srgbClr val="00CC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zh-CN" altLang="en-US" sz="16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用户测试</a:t>
            </a:r>
          </a:p>
        </p:txBody>
      </p:sp>
      <p:sp>
        <p:nvSpPr>
          <p:cNvPr id="12" name="Rectangle 5"/>
          <p:cNvSpPr/>
          <p:nvPr/>
        </p:nvSpPr>
        <p:spPr>
          <a:xfrm>
            <a:off x="1234837" y="1618324"/>
            <a:ext cx="9679981" cy="61740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Rectangle 10"/>
          <p:cNvSpPr/>
          <p:nvPr/>
        </p:nvSpPr>
        <p:spPr>
          <a:xfrm>
            <a:off x="1234837" y="2336299"/>
            <a:ext cx="9679981" cy="62638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4" name="Rectangle 11"/>
          <p:cNvSpPr/>
          <p:nvPr/>
        </p:nvSpPr>
        <p:spPr>
          <a:xfrm>
            <a:off x="1234837" y="3070875"/>
            <a:ext cx="9679981" cy="61736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1234837" y="4502249"/>
            <a:ext cx="9679981" cy="59198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6" name="Rectangle 14"/>
          <p:cNvSpPr/>
          <p:nvPr/>
        </p:nvSpPr>
        <p:spPr>
          <a:xfrm>
            <a:off x="1234837" y="5357624"/>
            <a:ext cx="9679981" cy="63101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105390" y="1583954"/>
            <a:ext cx="1210335" cy="459292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4658617" y="1583954"/>
            <a:ext cx="1256687" cy="459292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9" name="Rectangle 22"/>
          <p:cNvSpPr/>
          <p:nvPr/>
        </p:nvSpPr>
        <p:spPr>
          <a:xfrm>
            <a:off x="6211844" y="1583954"/>
            <a:ext cx="1275385" cy="459292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20" name="Rectangle 23"/>
          <p:cNvSpPr/>
          <p:nvPr/>
        </p:nvSpPr>
        <p:spPr>
          <a:xfrm>
            <a:off x="7765070" y="1583954"/>
            <a:ext cx="1289843" cy="459292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21" name="Rectangle 24"/>
          <p:cNvSpPr/>
          <p:nvPr/>
        </p:nvSpPr>
        <p:spPr>
          <a:xfrm>
            <a:off x="9334998" y="1583954"/>
            <a:ext cx="1286005" cy="459292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22" name="Rounded Rectangle 25"/>
          <p:cNvSpPr/>
          <p:nvPr/>
        </p:nvSpPr>
        <p:spPr>
          <a:xfrm>
            <a:off x="1154624" y="5190167"/>
            <a:ext cx="9900932" cy="846164"/>
          </a:xfrm>
          <a:prstGeom prst="round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zh-CN" altLang="en-US" sz="16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23" name="TextBox 27"/>
          <p:cNvSpPr txBox="1"/>
          <p:nvPr/>
        </p:nvSpPr>
        <p:spPr>
          <a:xfrm>
            <a:off x="1372090" y="1753661"/>
            <a:ext cx="88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600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目标</a:t>
            </a:r>
          </a:p>
        </p:txBody>
      </p:sp>
      <p:sp>
        <p:nvSpPr>
          <p:cNvPr id="24" name="TextBox 28"/>
          <p:cNvSpPr txBox="1"/>
          <p:nvPr/>
        </p:nvSpPr>
        <p:spPr>
          <a:xfrm>
            <a:off x="1391922" y="2480216"/>
            <a:ext cx="172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600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测试用例</a:t>
            </a:r>
          </a:p>
        </p:txBody>
      </p:sp>
      <p:sp>
        <p:nvSpPr>
          <p:cNvPr id="25" name="TextBox 29"/>
          <p:cNvSpPr txBox="1"/>
          <p:nvPr/>
        </p:nvSpPr>
        <p:spPr>
          <a:xfrm>
            <a:off x="1391922" y="3181094"/>
            <a:ext cx="172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600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测试频率</a:t>
            </a:r>
          </a:p>
        </p:txBody>
      </p:sp>
      <p:sp>
        <p:nvSpPr>
          <p:cNvPr id="26" name="TextBox 30"/>
          <p:cNvSpPr txBox="1"/>
          <p:nvPr/>
        </p:nvSpPr>
        <p:spPr>
          <a:xfrm>
            <a:off x="1396394" y="4621403"/>
            <a:ext cx="172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600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自动化价值</a:t>
            </a:r>
          </a:p>
        </p:txBody>
      </p:sp>
      <p:sp>
        <p:nvSpPr>
          <p:cNvPr id="27" name="TextBox 32"/>
          <p:cNvSpPr txBox="1"/>
          <p:nvPr/>
        </p:nvSpPr>
        <p:spPr>
          <a:xfrm>
            <a:off x="1391922" y="5456038"/>
            <a:ext cx="172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600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优化测试战略</a:t>
            </a:r>
          </a:p>
        </p:txBody>
      </p:sp>
      <p:sp>
        <p:nvSpPr>
          <p:cNvPr id="28" name="TextBox 33"/>
          <p:cNvSpPr txBox="1"/>
          <p:nvPr/>
        </p:nvSpPr>
        <p:spPr>
          <a:xfrm>
            <a:off x="3118090" y="1772365"/>
            <a:ext cx="1286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基本功能验收</a:t>
            </a:r>
            <a:endParaRPr lang="en-US" altLang="zh-CN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29" name="TextBox 34"/>
          <p:cNvSpPr txBox="1"/>
          <p:nvPr/>
        </p:nvSpPr>
        <p:spPr>
          <a:xfrm>
            <a:off x="4671317" y="1651096"/>
            <a:ext cx="1286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新功能的深层次验收</a:t>
            </a:r>
            <a:endParaRPr lang="en-US" altLang="zh-CN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30" name="TextBox 35"/>
          <p:cNvSpPr txBox="1"/>
          <p:nvPr/>
        </p:nvSpPr>
        <p:spPr>
          <a:xfrm>
            <a:off x="6224544" y="1570883"/>
            <a:ext cx="1286005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333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对所有平台进行移动应用的功能性验收</a:t>
            </a:r>
            <a:endParaRPr lang="en-US" altLang="zh-CN" sz="1333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31" name="TextBox 36"/>
          <p:cNvSpPr txBox="1"/>
          <p:nvPr/>
        </p:nvSpPr>
        <p:spPr>
          <a:xfrm>
            <a:off x="7777770" y="1570883"/>
            <a:ext cx="1286005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333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对所有设备进行移动应用的兼容性测试</a:t>
            </a:r>
            <a:endParaRPr lang="en-US" altLang="zh-CN" sz="1333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32" name="TextBox 37"/>
          <p:cNvSpPr txBox="1"/>
          <p:nvPr/>
        </p:nvSpPr>
        <p:spPr>
          <a:xfrm>
            <a:off x="9347698" y="1651096"/>
            <a:ext cx="1286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站在用户角度真实体验应用</a:t>
            </a:r>
            <a:endParaRPr lang="en-US" altLang="zh-CN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grpSp>
        <p:nvGrpSpPr>
          <p:cNvPr id="33" name="Group 160"/>
          <p:cNvGrpSpPr/>
          <p:nvPr/>
        </p:nvGrpSpPr>
        <p:grpSpPr>
          <a:xfrm>
            <a:off x="3271253" y="2354147"/>
            <a:ext cx="835933" cy="629061"/>
            <a:chOff x="2657655" y="3049500"/>
            <a:chExt cx="626950" cy="471796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657655" y="3098679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860307" y="3190723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033825" y="3049500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7" name="Group 67"/>
          <p:cNvGrpSpPr/>
          <p:nvPr/>
        </p:nvGrpSpPr>
        <p:grpSpPr>
          <a:xfrm>
            <a:off x="3195053" y="3127919"/>
            <a:ext cx="1098312" cy="480687"/>
            <a:chOff x="2600505" y="3786362"/>
            <a:chExt cx="823734" cy="360515"/>
          </a:xfrm>
        </p:grpSpPr>
        <p:sp>
          <p:nvSpPr>
            <p:cNvPr id="38" name="Rectangle 57"/>
            <p:cNvSpPr/>
            <p:nvPr/>
          </p:nvSpPr>
          <p:spPr>
            <a:xfrm>
              <a:off x="2600505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39" name="Rectangle 58"/>
            <p:cNvSpPr/>
            <p:nvPr/>
          </p:nvSpPr>
          <p:spPr>
            <a:xfrm>
              <a:off x="2698382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40" name="Rectangle 59"/>
            <p:cNvSpPr/>
            <p:nvPr/>
          </p:nvSpPr>
          <p:spPr>
            <a:xfrm>
              <a:off x="2794135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41" name="Rectangle 60"/>
            <p:cNvSpPr/>
            <p:nvPr/>
          </p:nvSpPr>
          <p:spPr>
            <a:xfrm>
              <a:off x="2889384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42" name="Rectangle 62"/>
            <p:cNvSpPr/>
            <p:nvPr/>
          </p:nvSpPr>
          <p:spPr>
            <a:xfrm>
              <a:off x="2986325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43" name="Rectangle 63"/>
            <p:cNvSpPr/>
            <p:nvPr/>
          </p:nvSpPr>
          <p:spPr>
            <a:xfrm>
              <a:off x="3082512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44" name="Rectangle 64"/>
            <p:cNvSpPr/>
            <p:nvPr/>
          </p:nvSpPr>
          <p:spPr>
            <a:xfrm>
              <a:off x="3176588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45" name="Rectangle 65"/>
            <p:cNvSpPr/>
            <p:nvPr/>
          </p:nvSpPr>
          <p:spPr>
            <a:xfrm>
              <a:off x="3275081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46" name="Rectangle 66"/>
            <p:cNvSpPr/>
            <p:nvPr/>
          </p:nvSpPr>
          <p:spPr>
            <a:xfrm>
              <a:off x="3367089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47" name="Group 68"/>
          <p:cNvGrpSpPr/>
          <p:nvPr/>
        </p:nvGrpSpPr>
        <p:grpSpPr>
          <a:xfrm>
            <a:off x="4757410" y="3127919"/>
            <a:ext cx="1098312" cy="480687"/>
            <a:chOff x="2600505" y="3786362"/>
            <a:chExt cx="823734" cy="360515"/>
          </a:xfrm>
        </p:grpSpPr>
        <p:sp>
          <p:nvSpPr>
            <p:cNvPr id="48" name="Rectangle 69"/>
            <p:cNvSpPr/>
            <p:nvPr/>
          </p:nvSpPr>
          <p:spPr>
            <a:xfrm>
              <a:off x="2600505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49" name="Rectangle 70"/>
            <p:cNvSpPr/>
            <p:nvPr/>
          </p:nvSpPr>
          <p:spPr>
            <a:xfrm>
              <a:off x="2698382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50" name="Rectangle 71"/>
            <p:cNvSpPr/>
            <p:nvPr/>
          </p:nvSpPr>
          <p:spPr>
            <a:xfrm>
              <a:off x="2794135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51" name="Rectangle 72"/>
            <p:cNvSpPr/>
            <p:nvPr/>
          </p:nvSpPr>
          <p:spPr>
            <a:xfrm>
              <a:off x="2889384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52" name="Rectangle 73"/>
            <p:cNvSpPr/>
            <p:nvPr/>
          </p:nvSpPr>
          <p:spPr>
            <a:xfrm>
              <a:off x="2986325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53" name="Rectangle 74"/>
            <p:cNvSpPr/>
            <p:nvPr/>
          </p:nvSpPr>
          <p:spPr>
            <a:xfrm>
              <a:off x="3082512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54" name="Rectangle 75"/>
            <p:cNvSpPr/>
            <p:nvPr/>
          </p:nvSpPr>
          <p:spPr>
            <a:xfrm>
              <a:off x="3176588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55" name="Rectangle 76"/>
            <p:cNvSpPr/>
            <p:nvPr/>
          </p:nvSpPr>
          <p:spPr>
            <a:xfrm>
              <a:off x="3275081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56" name="Rectangle 77"/>
            <p:cNvSpPr/>
            <p:nvPr/>
          </p:nvSpPr>
          <p:spPr>
            <a:xfrm>
              <a:off x="3367089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57" name="Group 86"/>
          <p:cNvGrpSpPr/>
          <p:nvPr/>
        </p:nvGrpSpPr>
        <p:grpSpPr>
          <a:xfrm>
            <a:off x="4743461" y="2354147"/>
            <a:ext cx="1105971" cy="593164"/>
            <a:chOff x="3761811" y="3049500"/>
            <a:chExt cx="829478" cy="444873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761811" y="3098679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821588" y="3162148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890331" y="3049500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967593" y="3087600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062719" y="3135225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157969" y="3163800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246824" y="3087600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340509" y="3160438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6" name="Group 141"/>
          <p:cNvGrpSpPr/>
          <p:nvPr/>
        </p:nvGrpSpPr>
        <p:grpSpPr>
          <a:xfrm>
            <a:off x="6300743" y="2354147"/>
            <a:ext cx="1105971" cy="593164"/>
            <a:chOff x="3761811" y="3049500"/>
            <a:chExt cx="829478" cy="444873"/>
          </a:xfrm>
        </p:grpSpPr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761811" y="3098679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821588" y="3162148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890331" y="3049500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967593" y="3087600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062719" y="3135225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157969" y="3163800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246824" y="3087600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340509" y="3160438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5" name="Group 150"/>
          <p:cNvGrpSpPr/>
          <p:nvPr/>
        </p:nvGrpSpPr>
        <p:grpSpPr>
          <a:xfrm>
            <a:off x="6334937" y="3127919"/>
            <a:ext cx="1098312" cy="480687"/>
            <a:chOff x="2600505" y="3786362"/>
            <a:chExt cx="823734" cy="360515"/>
          </a:xfrm>
        </p:grpSpPr>
        <p:sp>
          <p:nvSpPr>
            <p:cNvPr id="76" name="Rectangle 151"/>
            <p:cNvSpPr/>
            <p:nvPr/>
          </p:nvSpPr>
          <p:spPr>
            <a:xfrm>
              <a:off x="2600505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77" name="Rectangle 152"/>
            <p:cNvSpPr/>
            <p:nvPr/>
          </p:nvSpPr>
          <p:spPr>
            <a:xfrm>
              <a:off x="2698382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78" name="Rectangle 153"/>
            <p:cNvSpPr/>
            <p:nvPr/>
          </p:nvSpPr>
          <p:spPr>
            <a:xfrm>
              <a:off x="2794135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79" name="Rectangle 154"/>
            <p:cNvSpPr/>
            <p:nvPr/>
          </p:nvSpPr>
          <p:spPr>
            <a:xfrm>
              <a:off x="2889384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80" name="Rectangle 155"/>
            <p:cNvSpPr/>
            <p:nvPr/>
          </p:nvSpPr>
          <p:spPr>
            <a:xfrm>
              <a:off x="2986325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81" name="Rectangle 156"/>
            <p:cNvSpPr/>
            <p:nvPr/>
          </p:nvSpPr>
          <p:spPr>
            <a:xfrm>
              <a:off x="3082512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82" name="Rectangle 157"/>
            <p:cNvSpPr/>
            <p:nvPr/>
          </p:nvSpPr>
          <p:spPr>
            <a:xfrm>
              <a:off x="3176588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83" name="Rectangle 158"/>
            <p:cNvSpPr/>
            <p:nvPr/>
          </p:nvSpPr>
          <p:spPr>
            <a:xfrm>
              <a:off x="3275081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84" name="Rectangle 159"/>
            <p:cNvSpPr/>
            <p:nvPr/>
          </p:nvSpPr>
          <p:spPr>
            <a:xfrm>
              <a:off x="3367089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85" name="Group 167"/>
          <p:cNvGrpSpPr/>
          <p:nvPr/>
        </p:nvGrpSpPr>
        <p:grpSpPr>
          <a:xfrm>
            <a:off x="7879371" y="2354147"/>
            <a:ext cx="1042636" cy="611879"/>
            <a:chOff x="6113743" y="3049500"/>
            <a:chExt cx="781977" cy="458909"/>
          </a:xfrm>
        </p:grpSpPr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113743" y="3089154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240195" y="3171673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66088" y="3059025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527510" y="3177836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0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44940" y="3049500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1" name="Group 178"/>
          <p:cNvGrpSpPr/>
          <p:nvPr/>
        </p:nvGrpSpPr>
        <p:grpSpPr>
          <a:xfrm>
            <a:off x="7879370" y="3127919"/>
            <a:ext cx="1098312" cy="480687"/>
            <a:chOff x="2600505" y="3786362"/>
            <a:chExt cx="823734" cy="360515"/>
          </a:xfrm>
        </p:grpSpPr>
        <p:sp>
          <p:nvSpPr>
            <p:cNvPr id="92" name="Rectangle 179"/>
            <p:cNvSpPr/>
            <p:nvPr/>
          </p:nvSpPr>
          <p:spPr>
            <a:xfrm>
              <a:off x="2600505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93" name="Rectangle 180"/>
            <p:cNvSpPr/>
            <p:nvPr/>
          </p:nvSpPr>
          <p:spPr>
            <a:xfrm>
              <a:off x="2698382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94" name="Rectangle 181"/>
            <p:cNvSpPr/>
            <p:nvPr/>
          </p:nvSpPr>
          <p:spPr>
            <a:xfrm>
              <a:off x="2794135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95" name="Rectangle 182"/>
            <p:cNvSpPr/>
            <p:nvPr/>
          </p:nvSpPr>
          <p:spPr>
            <a:xfrm>
              <a:off x="2889384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96" name="Rectangle 183"/>
            <p:cNvSpPr/>
            <p:nvPr/>
          </p:nvSpPr>
          <p:spPr>
            <a:xfrm>
              <a:off x="2986325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97" name="Rectangle 184"/>
            <p:cNvSpPr/>
            <p:nvPr/>
          </p:nvSpPr>
          <p:spPr>
            <a:xfrm>
              <a:off x="3082512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98" name="Rectangle 185"/>
            <p:cNvSpPr/>
            <p:nvPr/>
          </p:nvSpPr>
          <p:spPr>
            <a:xfrm>
              <a:off x="3176588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99" name="Rectangle 186"/>
            <p:cNvSpPr/>
            <p:nvPr/>
          </p:nvSpPr>
          <p:spPr>
            <a:xfrm>
              <a:off x="3275081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100" name="Rectangle 187"/>
            <p:cNvSpPr/>
            <p:nvPr/>
          </p:nvSpPr>
          <p:spPr>
            <a:xfrm>
              <a:off x="3367089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101" name="Group 188"/>
          <p:cNvGrpSpPr/>
          <p:nvPr/>
        </p:nvGrpSpPr>
        <p:grpSpPr>
          <a:xfrm>
            <a:off x="9449298" y="3127919"/>
            <a:ext cx="1098312" cy="480687"/>
            <a:chOff x="2600505" y="3786362"/>
            <a:chExt cx="823734" cy="360515"/>
          </a:xfrm>
        </p:grpSpPr>
        <p:sp>
          <p:nvSpPr>
            <p:cNvPr id="102" name="Rectangle 189"/>
            <p:cNvSpPr/>
            <p:nvPr/>
          </p:nvSpPr>
          <p:spPr>
            <a:xfrm>
              <a:off x="2600505" y="3786362"/>
              <a:ext cx="57150" cy="360515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103" name="Rectangle 190"/>
            <p:cNvSpPr/>
            <p:nvPr/>
          </p:nvSpPr>
          <p:spPr>
            <a:xfrm>
              <a:off x="2698382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104" name="Rectangle 191"/>
            <p:cNvSpPr/>
            <p:nvPr/>
          </p:nvSpPr>
          <p:spPr>
            <a:xfrm>
              <a:off x="2794135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105" name="Rectangle 192"/>
            <p:cNvSpPr/>
            <p:nvPr/>
          </p:nvSpPr>
          <p:spPr>
            <a:xfrm>
              <a:off x="2889384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106" name="Rectangle 193"/>
            <p:cNvSpPr/>
            <p:nvPr/>
          </p:nvSpPr>
          <p:spPr>
            <a:xfrm>
              <a:off x="2986325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107" name="Rectangle 194"/>
            <p:cNvSpPr/>
            <p:nvPr/>
          </p:nvSpPr>
          <p:spPr>
            <a:xfrm>
              <a:off x="3082512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108" name="Rectangle 195"/>
            <p:cNvSpPr/>
            <p:nvPr/>
          </p:nvSpPr>
          <p:spPr>
            <a:xfrm>
              <a:off x="3176588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109" name="Rectangle 196"/>
            <p:cNvSpPr/>
            <p:nvPr/>
          </p:nvSpPr>
          <p:spPr>
            <a:xfrm>
              <a:off x="3275081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  <p:sp>
          <p:nvSpPr>
            <p:cNvPr id="110" name="Rectangle 197"/>
            <p:cNvSpPr/>
            <p:nvPr/>
          </p:nvSpPr>
          <p:spPr>
            <a:xfrm>
              <a:off x="3367089" y="3786362"/>
              <a:ext cx="57150" cy="360515"/>
            </a:xfrm>
            <a:prstGeom prst="rect">
              <a:avLst/>
            </a:prstGeom>
            <a:noFill/>
            <a:ln w="9525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4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111" name="Group 198"/>
          <p:cNvGrpSpPr/>
          <p:nvPr/>
        </p:nvGrpSpPr>
        <p:grpSpPr>
          <a:xfrm>
            <a:off x="9455107" y="2354147"/>
            <a:ext cx="1042636" cy="611879"/>
            <a:chOff x="6113743" y="3049500"/>
            <a:chExt cx="781977" cy="458909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113743" y="3089154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3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240195" y="3171673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4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366088" y="3059025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5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527510" y="3177836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6" name="Picture 3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6644940" y="3049500"/>
              <a:ext cx="250780" cy="330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7" name="TextBox 204"/>
          <p:cNvSpPr txBox="1"/>
          <p:nvPr/>
        </p:nvSpPr>
        <p:spPr>
          <a:xfrm>
            <a:off x="3518336" y="4644694"/>
            <a:ext cx="46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高</a:t>
            </a:r>
            <a:endParaRPr lang="en-US" altLang="zh-CN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118" name="TextBox 205"/>
          <p:cNvSpPr txBox="1"/>
          <p:nvPr/>
        </p:nvSpPr>
        <p:spPr>
          <a:xfrm>
            <a:off x="5099818" y="4644694"/>
            <a:ext cx="46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低</a:t>
            </a:r>
            <a:endParaRPr lang="en-US" altLang="zh-CN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119" name="TextBox 206"/>
          <p:cNvSpPr txBox="1"/>
          <p:nvPr/>
        </p:nvSpPr>
        <p:spPr>
          <a:xfrm>
            <a:off x="6633803" y="4644694"/>
            <a:ext cx="472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高</a:t>
            </a:r>
            <a:endParaRPr lang="en-US" altLang="zh-CN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120" name="TextBox 207"/>
          <p:cNvSpPr txBox="1"/>
          <p:nvPr/>
        </p:nvSpPr>
        <p:spPr>
          <a:xfrm>
            <a:off x="8204904" y="4634755"/>
            <a:ext cx="46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中</a:t>
            </a:r>
            <a:endParaRPr lang="en-US" altLang="zh-CN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121" name="TextBox 208"/>
          <p:cNvSpPr txBox="1"/>
          <p:nvPr/>
        </p:nvSpPr>
        <p:spPr>
          <a:xfrm>
            <a:off x="9761101" y="4618068"/>
            <a:ext cx="46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低</a:t>
            </a:r>
            <a:endParaRPr lang="en-US" altLang="zh-CN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122" name="TextBox 238"/>
          <p:cNvSpPr txBox="1"/>
          <p:nvPr/>
        </p:nvSpPr>
        <p:spPr>
          <a:xfrm>
            <a:off x="3076072" y="5363705"/>
            <a:ext cx="1286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altLang="zh-CN" sz="1400" kern="0" dirty="0" err="1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iTestinPRO</a:t>
            </a:r>
            <a:r>
              <a:rPr lang="zh-CN" altLang="en-US" sz="14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自动化平台</a:t>
            </a:r>
            <a:endParaRPr lang="zh-CN" altLang="en-US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123" name="TextBox 239"/>
          <p:cNvSpPr txBox="1"/>
          <p:nvPr/>
        </p:nvSpPr>
        <p:spPr>
          <a:xfrm>
            <a:off x="4823674" y="5507014"/>
            <a:ext cx="1286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手工测试</a:t>
            </a:r>
            <a:endParaRPr lang="en-US" altLang="zh-CN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125" name="TextBox 242"/>
          <p:cNvSpPr txBox="1"/>
          <p:nvPr/>
        </p:nvSpPr>
        <p:spPr>
          <a:xfrm>
            <a:off x="9482937" y="5507014"/>
            <a:ext cx="1286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手工测试</a:t>
            </a:r>
            <a:endParaRPr lang="en-US" altLang="zh-CN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126" name="TextBox 240"/>
          <p:cNvSpPr txBox="1"/>
          <p:nvPr/>
        </p:nvSpPr>
        <p:spPr>
          <a:xfrm>
            <a:off x="7862501" y="5265013"/>
            <a:ext cx="1113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altLang="zh-CN" sz="1400" kern="0" dirty="0" err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iTestinPRO</a:t>
            </a:r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自动化平台</a:t>
            </a:r>
          </a:p>
          <a:p>
            <a:pPr defTabSz="609585"/>
            <a:r>
              <a:rPr lang="zh-CN" altLang="en-US" sz="14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或</a:t>
            </a:r>
            <a:r>
              <a:rPr lang="zh-CN" altLang="en-US" sz="14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手工测试</a:t>
            </a:r>
            <a:endParaRPr lang="en-US" altLang="zh-CN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  <p:sp>
        <p:nvSpPr>
          <p:cNvPr id="127" name="TextBox 31"/>
          <p:cNvSpPr txBox="1"/>
          <p:nvPr/>
        </p:nvSpPr>
        <p:spPr>
          <a:xfrm>
            <a:off x="1391922" y="3915180"/>
            <a:ext cx="1726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1600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需要设备数量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3171325" y="3790836"/>
            <a:ext cx="1013699" cy="585232"/>
            <a:chOff x="3160982" y="3116930"/>
            <a:chExt cx="760274" cy="438924"/>
          </a:xfrm>
        </p:grpSpPr>
        <p:pic>
          <p:nvPicPr>
            <p:cNvPr id="129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60982" y="3116930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30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68057" y="3116930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31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372408" y="3202655"/>
              <a:ext cx="353199" cy="353199"/>
            </a:xfrm>
            <a:prstGeom prst="rect">
              <a:avLst/>
            </a:prstGeom>
            <a:noFill/>
          </p:spPr>
        </p:pic>
      </p:grpSp>
      <p:grpSp>
        <p:nvGrpSpPr>
          <p:cNvPr id="132" name="Group 218"/>
          <p:cNvGrpSpPr/>
          <p:nvPr/>
        </p:nvGrpSpPr>
        <p:grpSpPr>
          <a:xfrm>
            <a:off x="4640417" y="3752736"/>
            <a:ext cx="1345573" cy="623332"/>
            <a:chOff x="3684528" y="5030204"/>
            <a:chExt cx="1009180" cy="467499"/>
          </a:xfrm>
        </p:grpSpPr>
        <p:pic>
          <p:nvPicPr>
            <p:cNvPr id="133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81282" y="5039729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34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51602" y="5030204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35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84528" y="5144504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36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90781" y="5144504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37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40509" y="5144504"/>
              <a:ext cx="353199" cy="353199"/>
            </a:xfrm>
            <a:prstGeom prst="rect">
              <a:avLst/>
            </a:prstGeom>
            <a:noFill/>
          </p:spPr>
        </p:pic>
      </p:grpSp>
      <p:grpSp>
        <p:nvGrpSpPr>
          <p:cNvPr id="138" name="Group 219"/>
          <p:cNvGrpSpPr/>
          <p:nvPr/>
        </p:nvGrpSpPr>
        <p:grpSpPr>
          <a:xfrm>
            <a:off x="6190376" y="3752736"/>
            <a:ext cx="1345573" cy="623332"/>
            <a:chOff x="3684528" y="5030204"/>
            <a:chExt cx="1009180" cy="467499"/>
          </a:xfrm>
        </p:grpSpPr>
        <p:pic>
          <p:nvPicPr>
            <p:cNvPr id="139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81282" y="5039729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40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51602" y="5030204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41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84528" y="5144504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42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90781" y="5144504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43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40509" y="5144504"/>
              <a:ext cx="353199" cy="353199"/>
            </a:xfrm>
            <a:prstGeom prst="rect">
              <a:avLst/>
            </a:prstGeom>
            <a:noFill/>
          </p:spPr>
        </p:pic>
      </p:grpSp>
      <p:grpSp>
        <p:nvGrpSpPr>
          <p:cNvPr id="144" name="组合 143"/>
          <p:cNvGrpSpPr/>
          <p:nvPr/>
        </p:nvGrpSpPr>
        <p:grpSpPr>
          <a:xfrm>
            <a:off x="7745573" y="3740036"/>
            <a:ext cx="1378675" cy="649668"/>
            <a:chOff x="6591668" y="3078830"/>
            <a:chExt cx="1034006" cy="487251"/>
          </a:xfrm>
        </p:grpSpPr>
        <p:pic>
          <p:nvPicPr>
            <p:cNvPr id="145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83622" y="3097880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46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34917" y="3088355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47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91668" y="3155030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48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45521" y="3193130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49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876174" y="3155030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50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987898" y="3078830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51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067301" y="3193130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52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64497" y="3126455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53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20474" y="3212882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54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72475" y="3097880"/>
              <a:ext cx="353199" cy="353199"/>
            </a:xfrm>
            <a:prstGeom prst="rect">
              <a:avLst/>
            </a:prstGeom>
            <a:noFill/>
          </p:spPr>
        </p:pic>
      </p:grpSp>
      <p:grpSp>
        <p:nvGrpSpPr>
          <p:cNvPr id="155" name="组合 154"/>
          <p:cNvGrpSpPr/>
          <p:nvPr/>
        </p:nvGrpSpPr>
        <p:grpSpPr>
          <a:xfrm>
            <a:off x="9566492" y="3813368"/>
            <a:ext cx="829033" cy="547132"/>
            <a:chOff x="7957357" y="3126455"/>
            <a:chExt cx="621775" cy="410349"/>
          </a:xfrm>
        </p:grpSpPr>
        <p:pic>
          <p:nvPicPr>
            <p:cNvPr id="156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957357" y="3183605"/>
              <a:ext cx="353199" cy="353199"/>
            </a:xfrm>
            <a:prstGeom prst="rect">
              <a:avLst/>
            </a:prstGeom>
            <a:noFill/>
          </p:spPr>
        </p:pic>
        <p:pic>
          <p:nvPicPr>
            <p:cNvPr id="157" name="Picture 7" descr="C:\Users\XuBing\Desktop\20140527100006850_easyicon_net_4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25933" y="3126455"/>
              <a:ext cx="353199" cy="353199"/>
            </a:xfrm>
            <a:prstGeom prst="rect">
              <a:avLst/>
            </a:prstGeom>
            <a:noFill/>
          </p:spPr>
        </p:pic>
      </p:grpSp>
      <p:sp>
        <p:nvSpPr>
          <p:cNvPr id="158" name="TextBox 238"/>
          <p:cNvSpPr txBox="1"/>
          <p:nvPr/>
        </p:nvSpPr>
        <p:spPr>
          <a:xfrm>
            <a:off x="6235461" y="5367033"/>
            <a:ext cx="1286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altLang="zh-CN" sz="1400" kern="0" dirty="0" err="1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iTestinPRO</a:t>
            </a:r>
            <a:r>
              <a:rPr lang="zh-CN" altLang="en-US" sz="1400" kern="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Helvetica"/>
                <a:sym typeface="Helvetica"/>
              </a:rPr>
              <a:t>自动化平台</a:t>
            </a:r>
            <a:endParaRPr lang="zh-CN" altLang="en-US" sz="14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3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5" grpId="0"/>
      <p:bldP spid="126" grpId="0"/>
      <p:bldP spid="127" grpId="0"/>
      <p:bldP spid="1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精益的</a:t>
            </a:r>
            <a:r>
              <a:rPr lang="en-US" altLang="zh-CN" dirty="0"/>
              <a:t>APP</a:t>
            </a:r>
            <a:r>
              <a:rPr lang="zh-CN" altLang="en-US" dirty="0"/>
              <a:t>测试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</a:t>
            </a:r>
            <a:r>
              <a:rPr lang="zh-CN" altLang="en-US" dirty="0"/>
              <a:t>测试类型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en-US" altLang="zh-CN" dirty="0"/>
              <a:t>/App </a:t>
            </a:r>
            <a:r>
              <a:rPr lang="zh-CN" altLang="en-US" dirty="0"/>
              <a:t>功能性测试</a:t>
            </a:r>
          </a:p>
          <a:p>
            <a:pPr lvl="1"/>
            <a:r>
              <a:rPr lang="zh-CN" altLang="en-US" dirty="0"/>
              <a:t>冒烟测试</a:t>
            </a:r>
          </a:p>
          <a:p>
            <a:pPr lvl="1"/>
            <a:r>
              <a:rPr lang="zh-CN" altLang="en-US" dirty="0"/>
              <a:t>功能逻辑测试</a:t>
            </a:r>
          </a:p>
          <a:p>
            <a:pPr lvl="1"/>
            <a:r>
              <a:rPr lang="zh-CN" altLang="en-US" dirty="0"/>
              <a:t>界面测试</a:t>
            </a:r>
          </a:p>
          <a:p>
            <a:pPr lvl="1"/>
            <a:r>
              <a:rPr lang="en-US" altLang="zh-CN" dirty="0"/>
              <a:t>App</a:t>
            </a:r>
            <a:r>
              <a:rPr lang="zh-CN" altLang="en-US" dirty="0"/>
              <a:t>兼容性测试</a:t>
            </a:r>
          </a:p>
          <a:p>
            <a:pPr lvl="1"/>
            <a:r>
              <a:rPr lang="zh-CN" altLang="en-US" dirty="0"/>
              <a:t>功能交互性测试</a:t>
            </a:r>
          </a:p>
          <a:p>
            <a:endParaRPr lang="zh-CN" altLang="en-US" dirty="0"/>
          </a:p>
          <a:p>
            <a:r>
              <a:rPr lang="zh-CN" altLang="en-US" dirty="0"/>
              <a:t>系统</a:t>
            </a:r>
            <a:r>
              <a:rPr lang="en-US" altLang="zh-CN" dirty="0"/>
              <a:t>/App </a:t>
            </a:r>
            <a:r>
              <a:rPr lang="zh-CN" altLang="en-US" dirty="0"/>
              <a:t>非功能性测试</a:t>
            </a:r>
          </a:p>
          <a:p>
            <a:pPr lvl="1"/>
            <a:r>
              <a:rPr lang="zh-CN" altLang="en-US" dirty="0"/>
              <a:t>压力测试</a:t>
            </a:r>
          </a:p>
          <a:p>
            <a:pPr lvl="1"/>
            <a:r>
              <a:rPr lang="zh-CN" altLang="en-US" dirty="0"/>
              <a:t>响应时间测试</a:t>
            </a:r>
          </a:p>
          <a:p>
            <a:pPr lvl="1"/>
            <a:r>
              <a:rPr lang="zh-CN" altLang="en-US" dirty="0"/>
              <a:t>电量消耗测试</a:t>
            </a:r>
          </a:p>
          <a:p>
            <a:pPr lvl="1"/>
            <a:r>
              <a:rPr lang="zh-CN" altLang="en-US" dirty="0"/>
              <a:t>音频质量测试</a:t>
            </a:r>
          </a:p>
          <a:p>
            <a:pPr lvl="1"/>
            <a:r>
              <a:rPr lang="zh-CN" altLang="en-US" dirty="0"/>
              <a:t>路测</a:t>
            </a:r>
            <a:r>
              <a:rPr lang="en-US" altLang="zh-CN" dirty="0"/>
              <a:t>/</a:t>
            </a:r>
            <a:r>
              <a:rPr lang="zh-CN" altLang="en-US" dirty="0"/>
              <a:t>场测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606" y="960801"/>
            <a:ext cx="7777221" cy="37783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309" y="960801"/>
            <a:ext cx="7881517" cy="48441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310" y="960801"/>
            <a:ext cx="6485759" cy="46002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87" y="1345974"/>
            <a:ext cx="10827434" cy="47796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504" y="825643"/>
            <a:ext cx="7239372" cy="5207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29.jpe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86" y="2762354"/>
            <a:ext cx="9212735" cy="332625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86" y="1798992"/>
            <a:ext cx="83597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Testin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精益的</a:t>
            </a:r>
            <a:r>
              <a:rPr lang="en-US" altLang="zh-CN" dirty="0"/>
              <a:t>APP</a:t>
            </a:r>
            <a:r>
              <a:rPr lang="zh-CN" altLang="en-US" dirty="0"/>
              <a:t>测试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自动化</a:t>
            </a:r>
            <a:r>
              <a:rPr lang="zh-CN" altLang="en-US" dirty="0"/>
              <a:t>测试类型简介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en-US" altLang="zh-CN" dirty="0"/>
              <a:t>/App </a:t>
            </a:r>
            <a:r>
              <a:rPr lang="zh-CN" altLang="en-US" dirty="0"/>
              <a:t>非功能性测试</a:t>
            </a:r>
          </a:p>
          <a:p>
            <a:pPr lvl="1"/>
            <a:r>
              <a:rPr lang="en-US" altLang="zh-CN" dirty="0" smtClean="0"/>
              <a:t>MTBF</a:t>
            </a:r>
            <a:r>
              <a:rPr lang="zh-CN" altLang="en-US" dirty="0" smtClean="0"/>
              <a:t>平均故障间隔时间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响应时间测试</a:t>
            </a:r>
          </a:p>
          <a:p>
            <a:pPr lvl="1"/>
            <a:r>
              <a:rPr lang="zh-CN" altLang="en-US" dirty="0" smtClean="0"/>
              <a:t>电量</a:t>
            </a:r>
            <a:r>
              <a:rPr lang="zh-CN" altLang="en-US" dirty="0"/>
              <a:t>消耗测试</a:t>
            </a:r>
          </a:p>
          <a:p>
            <a:pPr lvl="1"/>
            <a:r>
              <a:rPr lang="zh-CN" altLang="en-US" dirty="0"/>
              <a:t>音频质量测试</a:t>
            </a:r>
          </a:p>
          <a:p>
            <a:pPr lvl="1"/>
            <a:r>
              <a:rPr lang="zh-CN" altLang="en-US" dirty="0"/>
              <a:t>路测</a:t>
            </a:r>
            <a:r>
              <a:rPr lang="en-US" altLang="zh-CN" dirty="0"/>
              <a:t>/</a:t>
            </a:r>
            <a:r>
              <a:rPr lang="zh-CN" altLang="en-US" dirty="0"/>
              <a:t>场</a:t>
            </a:r>
            <a:r>
              <a:rPr lang="zh-CN" altLang="en-US" dirty="0" smtClean="0"/>
              <a:t>测</a:t>
            </a:r>
            <a:endParaRPr lang="zh-CN" altLang="en-US" dirty="0"/>
          </a:p>
        </p:txBody>
      </p:sp>
      <p:grpSp>
        <p:nvGrpSpPr>
          <p:cNvPr id="6" name="Group 117"/>
          <p:cNvGrpSpPr/>
          <p:nvPr/>
        </p:nvGrpSpPr>
        <p:grpSpPr>
          <a:xfrm>
            <a:off x="2721323" y="770123"/>
            <a:ext cx="7702489" cy="5501646"/>
            <a:chOff x="2661651" y="1652448"/>
            <a:chExt cx="6281314" cy="4486546"/>
          </a:xfrm>
        </p:grpSpPr>
        <p:pic>
          <p:nvPicPr>
            <p:cNvPr id="7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92443" y="1715037"/>
              <a:ext cx="2032597" cy="16746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09340" y="1652448"/>
              <a:ext cx="2333625" cy="1876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1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948932" y="4382002"/>
              <a:ext cx="2971800" cy="1485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1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61651" y="4217470"/>
              <a:ext cx="2837275" cy="19215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ight Arrow 114"/>
            <p:cNvSpPr/>
            <p:nvPr/>
          </p:nvSpPr>
          <p:spPr>
            <a:xfrm>
              <a:off x="6237961" y="2492679"/>
              <a:ext cx="363254" cy="18789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600" kern="0">
                <a:solidFill>
                  <a:srgbClr val="FFFFFF"/>
                </a:solidFill>
                <a:latin typeface="Helvetica Neue"/>
                <a:sym typeface="Helvetica"/>
              </a:endParaRPr>
            </a:p>
          </p:txBody>
        </p:sp>
        <p:sp>
          <p:nvSpPr>
            <p:cNvPr id="12" name="Right Arrow 115"/>
            <p:cNvSpPr/>
            <p:nvPr/>
          </p:nvSpPr>
          <p:spPr>
            <a:xfrm rot="5400000">
              <a:off x="7217080" y="3822525"/>
              <a:ext cx="363254" cy="18789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600" kern="0">
                <a:solidFill>
                  <a:srgbClr val="FFFFFF"/>
                </a:solidFill>
                <a:latin typeface="Helvetica Neue"/>
                <a:sym typeface="Helvetica"/>
              </a:endParaRPr>
            </a:p>
          </p:txBody>
        </p:sp>
        <p:sp>
          <p:nvSpPr>
            <p:cNvPr id="13" name="Right Arrow 116"/>
            <p:cNvSpPr/>
            <p:nvPr/>
          </p:nvSpPr>
          <p:spPr>
            <a:xfrm rot="10800000">
              <a:off x="5540681" y="5077216"/>
              <a:ext cx="363254" cy="18789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zh-CN" altLang="en-US" sz="1600" kern="0">
                <a:solidFill>
                  <a:srgbClr val="FFFFFF"/>
                </a:solidFill>
                <a:latin typeface="Helvetica Neue"/>
                <a:sym typeface="Helvetic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4429" y="706584"/>
            <a:ext cx="8157587" cy="536588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003" y="1172511"/>
            <a:ext cx="8102286" cy="468213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046" y="722104"/>
            <a:ext cx="6371932" cy="5269098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4788" y="1986014"/>
            <a:ext cx="2312042" cy="3933129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37857" y="3174934"/>
            <a:ext cx="5376393" cy="278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组合 66"/>
          <p:cNvGrpSpPr/>
          <p:nvPr/>
        </p:nvGrpSpPr>
        <p:grpSpPr>
          <a:xfrm>
            <a:off x="4748692" y="692062"/>
            <a:ext cx="4916726" cy="3986184"/>
            <a:chOff x="4748692" y="692062"/>
            <a:chExt cx="4916726" cy="3986184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09262" y="3160157"/>
              <a:ext cx="857497" cy="1126111"/>
            </a:xfrm>
            <a:prstGeom prst="rect">
              <a:avLst/>
            </a:prstGeom>
          </p:spPr>
        </p:pic>
        <p:pic>
          <p:nvPicPr>
            <p:cNvPr id="24" name="Picture 15" descr="MCj03518550000[1]"/>
            <p:cNvPicPr>
              <a:picLocks noChangeAspect="1" noChangeArrowheads="1"/>
            </p:cNvPicPr>
            <p:nvPr/>
          </p:nvPicPr>
          <p:blipFill>
            <a:blip r:embed="rId13" cstate="screen"/>
            <a:srcRect/>
            <a:stretch>
              <a:fillRect/>
            </a:stretch>
          </p:blipFill>
          <p:spPr bwMode="auto">
            <a:xfrm>
              <a:off x="7633172" y="1066907"/>
              <a:ext cx="821503" cy="962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 Box 16"/>
            <p:cNvSpPr txBox="1">
              <a:spLocks noChangeArrowheads="1"/>
            </p:cNvSpPr>
            <p:nvPr/>
          </p:nvSpPr>
          <p:spPr bwMode="auto">
            <a:xfrm>
              <a:off x="8286774" y="1332130"/>
              <a:ext cx="1096134" cy="5438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09585"/>
              <a:r>
                <a:rPr lang="en-US" altLang="zh-CN" sz="1467" kern="0" dirty="0">
                  <a:solidFill>
                    <a:sysClr val="windowText" lastClr="000000"/>
                  </a:solidFill>
                  <a:latin typeface="Helvetica"/>
                  <a:cs typeface="Helvetica"/>
                  <a:sym typeface="Helvetica"/>
                </a:rPr>
                <a:t>4G Network</a:t>
              </a:r>
            </a:p>
          </p:txBody>
        </p:sp>
        <p:pic>
          <p:nvPicPr>
            <p:cNvPr id="66" name="Picture 3" descr="C:\Users\XuBing\Desktop\20130204110706858_easyicon_cn_256.png"/>
            <p:cNvPicPr>
              <a:picLocks noChangeAspect="1" noChangeArrowheads="1"/>
            </p:cNvPicPr>
            <p:nvPr/>
          </p:nvPicPr>
          <p:blipFill>
            <a:blip r:embed="rId14" cstate="screen">
              <a:lum bright="70000" contrast="-70000"/>
            </a:blip>
            <a:srcRect/>
            <a:stretch>
              <a:fillRect/>
            </a:stretch>
          </p:blipFill>
          <p:spPr bwMode="auto">
            <a:xfrm flipH="1">
              <a:off x="4748692" y="692062"/>
              <a:ext cx="2941311" cy="2821195"/>
            </a:xfrm>
            <a:prstGeom prst="rect">
              <a:avLst/>
            </a:prstGeom>
            <a:noFill/>
          </p:spPr>
        </p:pic>
        <p:sp>
          <p:nvSpPr>
            <p:cNvPr id="26" name="laptop"/>
            <p:cNvSpPr>
              <a:spLocks noEditPoints="1" noChangeArrowheads="1"/>
            </p:cNvSpPr>
            <p:nvPr/>
          </p:nvSpPr>
          <p:spPr bwMode="auto">
            <a:xfrm>
              <a:off x="5245145" y="1099040"/>
              <a:ext cx="1361212" cy="98465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4453 w 21600"/>
                <a:gd name="T25" fmla="*/ 1863 h 21600"/>
                <a:gd name="T26" fmla="*/ 17318 w 21600"/>
                <a:gd name="T27" fmla="*/ 1231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609585"/>
              <a:endParaRPr lang="zh-CN" altLang="en-US" sz="1600" kern="0">
                <a:solidFill>
                  <a:sysClr val="windowText" lastClr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H="1">
              <a:off x="6424117" y="1826628"/>
              <a:ext cx="3426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09585"/>
              <a:endParaRPr lang="en-US" sz="1600" kern="0">
                <a:solidFill>
                  <a:sysClr val="windowText" lastClr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6758449" y="1826628"/>
              <a:ext cx="0" cy="7941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09585"/>
              <a:endParaRPr lang="en-US" sz="1600" kern="0">
                <a:solidFill>
                  <a:sysClr val="windowText" lastClr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5466046" y="2620776"/>
              <a:ext cx="1303151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609585"/>
              <a:endParaRPr lang="en-US" sz="1600" kern="0">
                <a:solidFill>
                  <a:sysClr val="windowText" lastClr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6699336" y="1554643"/>
              <a:ext cx="9194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/>
              <a:tailEnd type="triangle" w="med" len="med"/>
            </a:ln>
          </p:spPr>
          <p:txBody>
            <a:bodyPr/>
            <a:lstStyle/>
            <a:p>
              <a:pPr defTabSz="609585"/>
              <a:endParaRPr lang="en-US" sz="1600" kern="0">
                <a:solidFill>
                  <a:sysClr val="windowText" lastClr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8113179" y="2208643"/>
              <a:ext cx="0" cy="9515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/>
              <a:tailEnd type="triangle" w="med" len="med"/>
            </a:ln>
          </p:spPr>
          <p:txBody>
            <a:bodyPr/>
            <a:lstStyle/>
            <a:p>
              <a:pPr defTabSz="609585"/>
              <a:endParaRPr lang="en-US" sz="1600" kern="0">
                <a:solidFill>
                  <a:sysClr val="windowText" lastClr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8113179" y="2439667"/>
              <a:ext cx="821726" cy="33855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609585"/>
              <a:r>
                <a:rPr lang="en-US" altLang="zh-CN" sz="1600" kern="0" dirty="0">
                  <a:solidFill>
                    <a:sysClr val="windowText" lastClr="000000"/>
                  </a:solidFill>
                  <a:latin typeface="Helvetica"/>
                  <a:cs typeface="Helvetica"/>
                  <a:sym typeface="Helvetica"/>
                </a:rPr>
                <a:t>VPN</a:t>
              </a:r>
            </a:p>
          </p:txBody>
        </p:sp>
        <p:sp>
          <p:nvSpPr>
            <p:cNvPr id="39" name="Text Box 40"/>
            <p:cNvSpPr txBox="1">
              <a:spLocks noChangeArrowheads="1"/>
            </p:cNvSpPr>
            <p:nvPr/>
          </p:nvSpPr>
          <p:spPr bwMode="auto">
            <a:xfrm>
              <a:off x="8355613" y="3474052"/>
              <a:ext cx="1309805" cy="5847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609585"/>
              <a:r>
                <a:rPr lang="zh-CN" altLang="en-US" sz="16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私有</a:t>
              </a:r>
              <a:r>
                <a:rPr lang="zh-CN" altLang="en-US" sz="1600" kern="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云</a:t>
              </a:r>
              <a:endParaRPr lang="en-US" altLang="zh-CN" sz="1600" kern="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  <a:p>
              <a:pPr defTabSz="609585"/>
              <a:r>
                <a:rPr lang="zh-CN" altLang="en-US" sz="1600" kern="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服务器</a:t>
              </a:r>
              <a:endParaRPr lang="en-US" altLang="zh-CN" sz="16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  <p:sp>
          <p:nvSpPr>
            <p:cNvPr id="40" name="Text Box 42"/>
            <p:cNvSpPr txBox="1">
              <a:spLocks noChangeArrowheads="1"/>
            </p:cNvSpPr>
            <p:nvPr/>
          </p:nvSpPr>
          <p:spPr bwMode="auto">
            <a:xfrm>
              <a:off x="5202859" y="2798843"/>
              <a:ext cx="1372639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609585"/>
              <a:r>
                <a:rPr lang="zh-CN" altLang="en-US" sz="1600" kern="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/>
                  <a:sym typeface="Helvetica"/>
                </a:rPr>
                <a:t>测试终端</a:t>
              </a:r>
              <a:endParaRPr lang="en-US" altLang="zh-CN" sz="16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endParaRPr>
            </a:p>
          </p:txBody>
        </p:sp>
        <p:sp>
          <p:nvSpPr>
            <p:cNvPr id="42" name="Text Box 44"/>
            <p:cNvSpPr txBox="1">
              <a:spLocks noChangeArrowheads="1"/>
            </p:cNvSpPr>
            <p:nvPr/>
          </p:nvSpPr>
          <p:spPr bwMode="auto">
            <a:xfrm>
              <a:off x="5447968" y="1268600"/>
              <a:ext cx="966478" cy="2974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1333" b="1" kern="0" dirty="0">
                  <a:solidFill>
                    <a:sysClr val="windowText" lastClr="000000"/>
                  </a:solidFill>
                  <a:latin typeface="Helvetica"/>
                  <a:cs typeface="Helvetica"/>
                  <a:sym typeface="Helvetica"/>
                </a:rPr>
                <a:t>PC</a:t>
              </a:r>
            </a:p>
          </p:txBody>
        </p:sp>
        <p:sp>
          <p:nvSpPr>
            <p:cNvPr id="44" name="Line 51"/>
            <p:cNvSpPr>
              <a:spLocks noChangeShapeType="1"/>
            </p:cNvSpPr>
            <p:nvPr/>
          </p:nvSpPr>
          <p:spPr bwMode="auto">
            <a:xfrm flipH="1">
              <a:off x="6557850" y="3896951"/>
              <a:ext cx="7977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/>
              <a:tailEnd type="triangle" w="med" len="med"/>
            </a:ln>
          </p:spPr>
          <p:txBody>
            <a:bodyPr/>
            <a:lstStyle/>
            <a:p>
              <a:pPr defTabSz="609585"/>
              <a:endParaRPr lang="en-US" sz="1600" kern="0">
                <a:solidFill>
                  <a:sysClr val="windowText" lastClr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5" name="Text Box 52"/>
            <p:cNvSpPr txBox="1">
              <a:spLocks noChangeArrowheads="1"/>
            </p:cNvSpPr>
            <p:nvPr/>
          </p:nvSpPr>
          <p:spPr bwMode="auto">
            <a:xfrm>
              <a:off x="4809809" y="4360146"/>
              <a:ext cx="2158737" cy="3181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1467" kern="0" dirty="0" err="1" smtClean="0">
                  <a:solidFill>
                    <a:sysClr val="windowText" lastClr="000000"/>
                  </a:solidFill>
                  <a:latin typeface="Helvetica"/>
                  <a:cs typeface="Helvetica"/>
                  <a:sym typeface="Helvetica"/>
                </a:rPr>
                <a:t>TestinPRO</a:t>
              </a:r>
              <a:r>
                <a:rPr lang="zh-CN" altLang="en-US" sz="1467" kern="0" dirty="0" smtClean="0">
                  <a:solidFill>
                    <a:sysClr val="windowText" lastClr="000000"/>
                  </a:solidFill>
                  <a:latin typeface="Helvetica"/>
                  <a:cs typeface="Helvetica"/>
                  <a:sym typeface="Helvetica"/>
                </a:rPr>
                <a:t>自动化平台</a:t>
              </a:r>
              <a:endParaRPr lang="en-US" altLang="zh-CN" sz="1467" kern="0" dirty="0">
                <a:solidFill>
                  <a:sysClr val="windowText" lastClr="000000"/>
                </a:solidFill>
                <a:latin typeface="Helvetica"/>
                <a:cs typeface="Helvetica"/>
                <a:sym typeface="Helvetica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28691" y="3291114"/>
              <a:ext cx="1079723" cy="1058928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965" y="2275935"/>
              <a:ext cx="544157" cy="544157"/>
            </a:xfrm>
            <a:prstGeom prst="rect">
              <a:avLst/>
            </a:prstGeom>
          </p:spPr>
        </p:pic>
        <p:pic>
          <p:nvPicPr>
            <p:cNvPr id="61" name="Picture 18" descr="C:\Users\XuBing\Desktop\20141016124209429_easyicon_net_96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5171" y="2268638"/>
              <a:ext cx="545962" cy="54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500" y="2278764"/>
              <a:ext cx="544157" cy="544157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525" y="2292584"/>
              <a:ext cx="544157" cy="544157"/>
            </a:xfrm>
            <a:prstGeom prst="rect">
              <a:avLst/>
            </a:prstGeom>
          </p:spPr>
        </p:pic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29165" y="933343"/>
            <a:ext cx="7229516" cy="5057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13024" r="10662" b="1217"/>
          <a:stretch/>
        </p:blipFill>
        <p:spPr bwMode="auto">
          <a:xfrm>
            <a:off x="733083" y="3197211"/>
            <a:ext cx="3599446" cy="24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646-9C68-9A45-BA80-FD674575B78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00" y="104801"/>
            <a:ext cx="11697256" cy="479399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Testin</a:t>
            </a:r>
            <a:r>
              <a:rPr lang="en-US" altLang="zh-CN" dirty="0"/>
              <a:t>. Confidential. </a:t>
            </a:r>
            <a:r>
              <a:rPr lang="en-US" dirty="0"/>
              <a:t>All Rights Reserved</a:t>
            </a:r>
            <a:r>
              <a:rPr lang="en-US" altLang="zh-CN" dirty="0"/>
              <a:t>.</a:t>
            </a:r>
            <a:endParaRPr lang="en-US" dirty="0"/>
          </a:p>
        </p:txBody>
      </p:sp>
      <p:grpSp>
        <p:nvGrpSpPr>
          <p:cNvPr id="11" name="Gruppieren 4"/>
          <p:cNvGrpSpPr/>
          <p:nvPr/>
        </p:nvGrpSpPr>
        <p:grpSpPr bwMode="gray">
          <a:xfrm>
            <a:off x="1970942" y="3971566"/>
            <a:ext cx="8497092" cy="735014"/>
            <a:chOff x="323850" y="3310730"/>
            <a:chExt cx="8497092" cy="735014"/>
          </a:xfrm>
          <a:effectLst/>
        </p:grpSpPr>
        <p:sp>
          <p:nvSpPr>
            <p:cNvPr id="12" name="Ellipse 38"/>
            <p:cNvSpPr/>
            <p:nvPr/>
          </p:nvSpPr>
          <p:spPr bwMode="gray">
            <a:xfrm>
              <a:off x="323850" y="3310730"/>
              <a:ext cx="735014" cy="735014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6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latin typeface="Microsoft YaHei"/>
                  <a:ea typeface="Microsoft YaHei"/>
                  <a:cs typeface="Microsoft YaHei"/>
                </a:rPr>
                <a:t>3</a:t>
              </a:r>
            </a:p>
          </p:txBody>
        </p:sp>
        <p:sp>
          <p:nvSpPr>
            <p:cNvPr id="13" name="Abgerundetes Rechteck 2"/>
            <p:cNvSpPr/>
            <p:nvPr/>
          </p:nvSpPr>
          <p:spPr bwMode="gray">
            <a:xfrm>
              <a:off x="988412" y="331073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>
                <a:spcAft>
                  <a:spcPts val="200"/>
                </a:spcAft>
              </a:pPr>
              <a:r>
                <a:rPr lang="en-US" altLang="zh-CN" dirty="0" err="1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TestinPRO</a:t>
              </a:r>
              <a:r>
                <a:rPr lang="zh-CN" altLang="en-US" dirty="0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自动化测试工具和平台</a:t>
              </a:r>
            </a:p>
          </p:txBody>
        </p:sp>
      </p:grpSp>
      <p:grpSp>
        <p:nvGrpSpPr>
          <p:cNvPr id="20" name="Gruppieren 2"/>
          <p:cNvGrpSpPr/>
          <p:nvPr/>
        </p:nvGrpSpPr>
        <p:grpSpPr bwMode="gray">
          <a:xfrm>
            <a:off x="1970942" y="3102768"/>
            <a:ext cx="8497092" cy="735014"/>
            <a:chOff x="323850" y="1555750"/>
            <a:chExt cx="8497092" cy="735014"/>
          </a:xfrm>
          <a:solidFill>
            <a:schemeClr val="accent4">
              <a:lumMod val="40000"/>
              <a:lumOff val="60000"/>
            </a:schemeClr>
          </a:solidFill>
          <a:effectLst/>
        </p:grpSpPr>
        <p:sp>
          <p:nvSpPr>
            <p:cNvPr id="21" name="Ellipse 26"/>
            <p:cNvSpPr/>
            <p:nvPr/>
          </p:nvSpPr>
          <p:spPr bwMode="gray">
            <a:xfrm>
              <a:off x="323850" y="1555750"/>
              <a:ext cx="735014" cy="735014"/>
            </a:xfrm>
            <a:prstGeom prst="ellipse">
              <a:avLst/>
            </a:prstGeom>
            <a:grpFill/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200" b="1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latin typeface="Microsoft YaHei"/>
                  <a:ea typeface="Microsoft YaHei"/>
                  <a:cs typeface="Microsoft YaHei"/>
                </a:rPr>
                <a:t>2</a:t>
              </a:r>
            </a:p>
          </p:txBody>
        </p:sp>
        <p:sp>
          <p:nvSpPr>
            <p:cNvPr id="22" name="Abgerundetes Rechteck 2"/>
            <p:cNvSpPr/>
            <p:nvPr/>
          </p:nvSpPr>
          <p:spPr bwMode="gray">
            <a:xfrm>
              <a:off x="988412" y="155575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pFill/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>
                <a:spcAft>
                  <a:spcPts val="200"/>
                </a:spcAft>
              </a:pPr>
              <a:r>
                <a:rPr lang="zh-CN" altLang="en-US" b="1" noProof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/>
                  <a:ea typeface="Microsoft YaHei"/>
                  <a:cs typeface="Microsoft YaHei"/>
                </a:rPr>
                <a:t>自动化</a:t>
              </a:r>
              <a:r>
                <a:rPr lang="zh-CN" altLang="en-US" b="1" noProof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/>
                  <a:ea typeface="Microsoft YaHei"/>
                  <a:cs typeface="Microsoft YaHei"/>
                </a:rPr>
                <a:t>测试 </a:t>
              </a:r>
              <a:r>
                <a:rPr lang="en-US" altLang="zh-CN" b="1" noProof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/>
                  <a:ea typeface="Microsoft YaHei"/>
                  <a:cs typeface="Microsoft YaHei"/>
                </a:rPr>
                <a:t>- </a:t>
              </a:r>
              <a:r>
                <a:rPr lang="zh-CN" altLang="en-US" b="1" noProof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/>
                  <a:ea typeface="Microsoft YaHei"/>
                  <a:cs typeface="Microsoft YaHei"/>
                </a:rPr>
                <a:t>控制方式</a:t>
              </a:r>
              <a:endParaRPr lang="zh-CN" altLang="en-US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/>
                <a:ea typeface="Microsoft YaHei"/>
                <a:cs typeface="Microsoft YaHei"/>
              </a:endParaRPr>
            </a:p>
          </p:txBody>
        </p:sp>
      </p:grpSp>
      <p:grpSp>
        <p:nvGrpSpPr>
          <p:cNvPr id="26" name="Gruppieren 4"/>
          <p:cNvGrpSpPr/>
          <p:nvPr/>
        </p:nvGrpSpPr>
        <p:grpSpPr bwMode="gray">
          <a:xfrm>
            <a:off x="1970942" y="2233970"/>
            <a:ext cx="8497092" cy="735014"/>
            <a:chOff x="323850" y="3310730"/>
            <a:chExt cx="8497092" cy="735014"/>
          </a:xfrm>
          <a:effectLst/>
        </p:grpSpPr>
        <p:sp>
          <p:nvSpPr>
            <p:cNvPr id="27" name="Ellipse 38"/>
            <p:cNvSpPr/>
            <p:nvPr/>
          </p:nvSpPr>
          <p:spPr bwMode="gray">
            <a:xfrm>
              <a:off x="323850" y="3310730"/>
              <a:ext cx="735014" cy="735014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sp3d/>
            </a:bodyPr>
            <a:lstStyle/>
            <a:p>
              <a:pPr algn="ctr"/>
              <a:r>
                <a:rPr lang="de-DE" sz="3600" b="1" dirty="0">
                  <a:solidFill>
                    <a:srgbClr val="808080"/>
                  </a:solidFill>
                  <a:effectLst>
                    <a:innerShdw blurRad="76200" dist="50800" dir="13500000">
                      <a:prstClr val="black">
                        <a:alpha val="40000"/>
                      </a:prstClr>
                    </a:innerShdw>
                  </a:effectLst>
                  <a:latin typeface="Microsoft YaHei"/>
                  <a:ea typeface="Microsoft YaHei"/>
                  <a:cs typeface="Microsoft YaHei"/>
                </a:rPr>
                <a:t>1</a:t>
              </a:r>
            </a:p>
          </p:txBody>
        </p:sp>
        <p:sp>
          <p:nvSpPr>
            <p:cNvPr id="28" name="Abgerundetes Rechteck 2"/>
            <p:cNvSpPr/>
            <p:nvPr/>
          </p:nvSpPr>
          <p:spPr bwMode="gray">
            <a:xfrm>
              <a:off x="988412" y="3310730"/>
              <a:ext cx="7832530" cy="735014"/>
            </a:xfrm>
            <a:custGeom>
              <a:avLst/>
              <a:gdLst/>
              <a:ahLst/>
              <a:cxnLst/>
              <a:rect l="l" t="t" r="r" b="b"/>
              <a:pathLst>
                <a:path w="7832530" h="735014">
                  <a:moveTo>
                    <a:pt x="3" y="0"/>
                  </a:moveTo>
                  <a:lnTo>
                    <a:pt x="7710025" y="0"/>
                  </a:lnTo>
                  <a:cubicBezTo>
                    <a:pt x="7777683" y="0"/>
                    <a:pt x="7832530" y="54847"/>
                    <a:pt x="7832530" y="122505"/>
                  </a:cubicBezTo>
                  <a:lnTo>
                    <a:pt x="7832530" y="612509"/>
                  </a:lnTo>
                  <a:cubicBezTo>
                    <a:pt x="7832530" y="680167"/>
                    <a:pt x="7777683" y="735014"/>
                    <a:pt x="7710025" y="735014"/>
                  </a:cubicBezTo>
                  <a:lnTo>
                    <a:pt x="0" y="735014"/>
                  </a:lnTo>
                  <a:cubicBezTo>
                    <a:pt x="108733" y="649570"/>
                    <a:pt x="177350" y="516551"/>
                    <a:pt x="177350" y="367506"/>
                  </a:cubicBezTo>
                  <a:cubicBezTo>
                    <a:pt x="177350" y="218462"/>
                    <a:pt x="108734" y="85444"/>
                    <a:pt x="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5400000" scaled="1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32000" tIns="0" rIns="0" bIns="0" anchor="ctr"/>
            <a:lstStyle/>
            <a:p>
              <a:pPr>
                <a:spcAft>
                  <a:spcPts val="200"/>
                </a:spcAft>
              </a:pPr>
              <a:r>
                <a:rPr lang="zh-CN" altLang="en-US" noProof="1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精益的</a:t>
              </a:r>
              <a:r>
                <a:rPr lang="en-US" altLang="zh-CN" noProof="1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APP</a:t>
              </a:r>
              <a:r>
                <a:rPr lang="zh-CN" altLang="en-US" noProof="1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测试 </a:t>
              </a:r>
              <a:r>
                <a:rPr lang="en-US" altLang="zh-CN" noProof="1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- </a:t>
              </a:r>
              <a:r>
                <a:rPr lang="zh-CN" altLang="en-US" noProof="1">
                  <a:solidFill>
                    <a:srgbClr val="292929"/>
                  </a:solidFill>
                  <a:latin typeface="Microsoft YaHei"/>
                  <a:ea typeface="Microsoft YaHei"/>
                  <a:cs typeface="Microsoft YaHei"/>
                </a:rPr>
                <a:t>自动化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612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330029" y="-228310"/>
            <a:ext cx="12685062" cy="726706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437" r="6994"/>
          <a:stretch/>
        </p:blipFill>
        <p:spPr>
          <a:xfrm>
            <a:off x="9375662" y="-1"/>
            <a:ext cx="3336291" cy="68460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0" t="-127" r="23709" b="1"/>
          <a:stretch/>
        </p:blipFill>
        <p:spPr>
          <a:xfrm>
            <a:off x="-114300" y="-8792"/>
            <a:ext cx="3147646" cy="6877608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15409"/>
              </p:ext>
            </p:extLst>
          </p:nvPr>
        </p:nvGraphicFramePr>
        <p:xfrm>
          <a:off x="6160774" y="0"/>
          <a:ext cx="3229880" cy="6868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" name="Image" r:id="rId5" imgW="3110760" imgH="6856920" progId="Photoshop.Image.7">
                  <p:embed/>
                </p:oleObj>
              </mc:Choice>
              <mc:Fallback>
                <p:oleObj name="Image" r:id="rId5" imgW="3110760" imgH="6856920" progId="Photoshop.Image.7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0774" y="0"/>
                        <a:ext cx="3229880" cy="6868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435039"/>
              </p:ext>
            </p:extLst>
          </p:nvPr>
        </p:nvGraphicFramePr>
        <p:xfrm>
          <a:off x="3034107" y="0"/>
          <a:ext cx="3137215" cy="6868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" name="Image" r:id="rId7" imgW="3009240" imgH="6856920" progId="Photoshop.Image.7">
                  <p:embed/>
                </p:oleObj>
              </mc:Choice>
              <mc:Fallback>
                <p:oleObj name="Image" r:id="rId7" imgW="3009240" imgH="6856920" progId="Photoshop.Image.7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34107" y="0"/>
                        <a:ext cx="3137215" cy="6868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/>
          <p:cNvSpPr/>
          <p:nvPr/>
        </p:nvSpPr>
        <p:spPr bwMode="auto">
          <a:xfrm>
            <a:off x="-14515" y="5004318"/>
            <a:ext cx="12369548" cy="1184955"/>
          </a:xfrm>
          <a:prstGeom prst="rect">
            <a:avLst/>
          </a:prstGeom>
          <a:solidFill>
            <a:schemeClr val="bg2">
              <a:lumMod val="75000"/>
              <a:alpha val="34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sz="1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4039076" y="5329290"/>
            <a:ext cx="1309294" cy="4462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29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M-Arm</a:t>
            </a:r>
            <a:endParaRPr lang="en-US" sz="29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7055393" y="5329290"/>
            <a:ext cx="1380222" cy="4462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29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Matrix</a:t>
            </a:r>
            <a:endParaRPr lang="en-US" sz="29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771306" y="5329290"/>
            <a:ext cx="1726619" cy="4462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sz="29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Soft &amp; API</a:t>
            </a:r>
            <a:endParaRPr lang="en-US" sz="29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9952607" y="5329290"/>
            <a:ext cx="1840472" cy="4462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9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Simulation</a:t>
            </a:r>
            <a:endParaRPr lang="en-US" sz="29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F7EAA"/>
      </a:accent1>
      <a:accent2>
        <a:srgbClr val="FFA800"/>
      </a:accent2>
      <a:accent3>
        <a:srgbClr val="67A500"/>
      </a:accent3>
      <a:accent4>
        <a:srgbClr val="004281"/>
      </a:accent4>
      <a:accent5>
        <a:srgbClr val="E3173E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004280"/>
          </a:solidFill>
        </a:ln>
        <a:effectLst>
          <a:outerShdw blurRad="50800" dist="38100" dir="2700000" algn="tl" rotWithShape="0">
            <a:prstClr val="black">
              <a:alpha val="17000"/>
            </a:prstClr>
          </a:outerShdw>
        </a:effectLst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F7EAA"/>
      </a:accent1>
      <a:accent2>
        <a:srgbClr val="FFA800"/>
      </a:accent2>
      <a:accent3>
        <a:srgbClr val="67A500"/>
      </a:accent3>
      <a:accent4>
        <a:srgbClr val="004281"/>
      </a:accent4>
      <a:accent5>
        <a:srgbClr val="E3173E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004280"/>
          </a:solidFill>
        </a:ln>
        <a:effectLst>
          <a:outerShdw blurRad="50800" dist="38100" dir="2700000" algn="tl" rotWithShape="0">
            <a:prstClr val="black">
              <a:alpha val="17000"/>
            </a:prstClr>
          </a:outerShdw>
        </a:effectLst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18085</TotalTime>
  <Words>1642</Words>
  <Application>Microsoft Office PowerPoint</Application>
  <PresentationFormat>宽屏</PresentationFormat>
  <Paragraphs>312</Paragraphs>
  <Slides>32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Helvetica Light</vt:lpstr>
      <vt:lpstr>Helvetica Neue</vt:lpstr>
      <vt:lpstr>Lucida Grande</vt:lpstr>
      <vt:lpstr>宋体</vt:lpstr>
      <vt:lpstr>微软雅黑</vt:lpstr>
      <vt:lpstr>微软雅黑</vt:lpstr>
      <vt:lpstr>Arial</vt:lpstr>
      <vt:lpstr>Calibri</vt:lpstr>
      <vt:lpstr>Helvetica</vt:lpstr>
      <vt:lpstr>Wingdings</vt:lpstr>
      <vt:lpstr>Office Theme</vt:lpstr>
      <vt:lpstr>1_Office Theme</vt:lpstr>
      <vt:lpstr>Image</vt:lpstr>
      <vt:lpstr>PowerPoint 演示文稿</vt:lpstr>
      <vt:lpstr>个人信息</vt:lpstr>
      <vt:lpstr>目录</vt:lpstr>
      <vt:lpstr>精益的APP测试 – 为什么选择自动化</vt:lpstr>
      <vt:lpstr>精益的APP测试 – 优化测试战略 </vt:lpstr>
      <vt:lpstr>精益的APP测试 – 自动化测试类型简介</vt:lpstr>
      <vt:lpstr>精益的APP测试 – 自动化测试类型简介</vt:lpstr>
      <vt:lpstr>目录</vt:lpstr>
      <vt:lpstr>PowerPoint 演示文稿</vt:lpstr>
      <vt:lpstr>自动化 - 控制方式</vt:lpstr>
      <vt:lpstr>自动化 - 控制方式</vt:lpstr>
      <vt:lpstr>自动化 - 控制方式 （案例）</vt:lpstr>
      <vt:lpstr>自动化 - 控制方式</vt:lpstr>
      <vt:lpstr>目录</vt:lpstr>
      <vt:lpstr>自动化工具 – 脚本</vt:lpstr>
      <vt:lpstr>iTestinPRO特点 – 大幅减少工具学习时间</vt:lpstr>
      <vt:lpstr>iTestinPRO特点 – 精准对象识别与控制</vt:lpstr>
      <vt:lpstr>iTestinPRO特点 – 大幅减少脚本开发时间</vt:lpstr>
      <vt:lpstr>iTestinPRO特点 – 动态密码键盘控制</vt:lpstr>
      <vt:lpstr>iTestinPRO特点 – 短信验证码获取</vt:lpstr>
      <vt:lpstr>iTestinPRO特点 – 大幅减少脚本管理时间</vt:lpstr>
      <vt:lpstr>iTestinPRO特点 – 大幅减少报告阅读时间</vt:lpstr>
      <vt:lpstr>iTestinPRO特点 – 大幅减少测试部署时间</vt:lpstr>
      <vt:lpstr>iTestinPRO ~ 一个测试站，多部测试机</vt:lpstr>
      <vt:lpstr>TestinPRO - 自动化测试平台</vt:lpstr>
      <vt:lpstr>TestinPRO 自动化测试平台 - 业务架构</vt:lpstr>
      <vt:lpstr>TestinPRO 自动化测试平台 - 报告概述+报告详情</vt:lpstr>
      <vt:lpstr>TestinPRO 自动化测试平台 - 真机调试</vt:lpstr>
      <vt:lpstr>TestinPRO 自动化测试平台 – CI 持续集成</vt:lpstr>
      <vt:lpstr>PowerPoint 演示文稿</vt:lpstr>
      <vt:lpstr>PowerPoint 演示文稿</vt:lpstr>
      <vt:lpstr>谢   谢</vt:lpstr>
    </vt:vector>
  </TitlesOfParts>
  <Company>Rounded Corner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Braden Brook</dc:creator>
  <cp:lastModifiedBy>陈清泉</cp:lastModifiedBy>
  <cp:revision>540</cp:revision>
  <dcterms:created xsi:type="dcterms:W3CDTF">2012-10-22T17:59:29Z</dcterms:created>
  <dcterms:modified xsi:type="dcterms:W3CDTF">2016-07-15T07:59:56Z</dcterms:modified>
</cp:coreProperties>
</file>